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8" r:id="rId6"/>
    <p:sldId id="267" r:id="rId7"/>
    <p:sldId id="273" r:id="rId8"/>
    <p:sldId id="270" r:id="rId9"/>
    <p:sldId id="269" r:id="rId10"/>
    <p:sldId id="266" r:id="rId11"/>
    <p:sldId id="271" r:id="rId12"/>
    <p:sldId id="272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Clarke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8610600" cy="1470025"/>
          </a:xfrm>
          <a:noFill/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Franklin Gothic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0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4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1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9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264276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ctr"/>
            <a:fld id="{276BBADD-7FC0-4A86-87B2-54A73FEA8E77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8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8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4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371600"/>
            <a:ext cx="3008313" cy="933451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1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86001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3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2" y="381001"/>
            <a:ext cx="7437503" cy="4342847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9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64276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9EC85C7-8B8F-4290-9F35-338706989F03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14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BBADD-7FC0-4A86-87B2-54A73FEA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cent.syr.edu/ipv6-an-introduction/" TargetMode="External"/><Relationship Id="rId2" Type="http://schemas.openxmlformats.org/officeDocument/2006/relationships/hyperlink" Target="http://ccent.syr.edu/craig-mathias-visits-cc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hyperlink" Target="http://ccent.syr.edu/blog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cent.syr.edu/wp-content/uploads/2014/06/Study_of_IPv6_Security_Vulnerabilities.pdf" TargetMode="External"/><Relationship Id="rId2" Type="http://schemas.openxmlformats.org/officeDocument/2006/relationships/hyperlink" Target="http://ccent.syr.edu/wp-content/uploads/2014/06/IPv6_Security_Analysi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cent.syr.edu/wp-content/uploads/2014/05/su-igp-rev2.pdf" TargetMode="External"/><Relationship Id="rId2" Type="http://schemas.openxmlformats.org/officeDocument/2006/relationships/hyperlink" Target="http://ccent.syr.edu/wp-content/uploads/2014/05/reinvent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cent.syr.edu/wp-content/uploads/2014/05/roughjustice.pdf" TargetMode="External"/><Relationship Id="rId5" Type="http://schemas.openxmlformats.org/officeDocument/2006/relationships/hyperlink" Target="http://ccent.syr.edu/wp-content/uploads/2014/05/markle-report-final.pdf" TargetMode="External"/><Relationship Id="rId4" Type="http://schemas.openxmlformats.org/officeDocument/2006/relationships/hyperlink" Target="http://ccent.syr.edu/wp-content/uploads/2014/05/newtlds2-mm-lm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1"/>
            <a:ext cx="8610600" cy="1470025"/>
          </a:xfrm>
        </p:spPr>
        <p:txBody>
          <a:bodyPr/>
          <a:lstStyle/>
          <a:p>
            <a:r>
              <a:rPr lang="en-US" sz="11500" dirty="0" smtClean="0"/>
              <a:t>CCENT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05200"/>
            <a:ext cx="7086600" cy="2286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Center for Convergence and Emerging Network Technologies</a:t>
            </a:r>
            <a:endParaRPr lang="en-US" sz="4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b="6227"/>
          <a:stretch/>
        </p:blipFill>
        <p:spPr bwMode="auto">
          <a:xfrm>
            <a:off x="7010400" y="1524000"/>
            <a:ext cx="1931126" cy="187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Unified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VOIP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SIP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Fixed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Mobile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Convergence</a:t>
            </a:r>
          </a:p>
        </p:txBody>
      </p:sp>
      <p:pic>
        <p:nvPicPr>
          <p:cNvPr id="5122" name="Picture 2" descr="http://www.firstclass.com/products/0586C0F8-000086E9.4/05032012_152251_0.gif?src=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49" y="3373976"/>
            <a:ext cx="3176451" cy="23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uild2be.com/sites/build2be.com/files/101212-2-3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0" r="838" b="16572"/>
          <a:stretch/>
        </p:blipFill>
        <p:spPr bwMode="auto">
          <a:xfrm>
            <a:off x="0" y="3883637"/>
            <a:ext cx="2590800" cy="188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Google Glass Development</a:t>
            </a:r>
          </a:p>
          <a:p>
            <a:r>
              <a:rPr lang="en-US" sz="3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Android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Google Maps</a:t>
            </a:r>
          </a:p>
          <a:p>
            <a:pPr lvl="1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HTML5,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CSS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JavaScript</a:t>
            </a:r>
          </a:p>
        </p:txBody>
      </p:sp>
      <p:pic>
        <p:nvPicPr>
          <p:cNvPr id="6148" name="Picture 4" descr="http://www4.pcmag.com/media/images/423989-google-glass.jpg?thumb=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28609" r="4890" b="22683"/>
          <a:stretch/>
        </p:blipFill>
        <p:spPr bwMode="auto">
          <a:xfrm>
            <a:off x="0" y="4306389"/>
            <a:ext cx="4862029" cy="14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ASEhQUERAQEA8UEBAQDhAQEQ8PEQ4PFBQWFhYRFRUYHCggGBslHBUVITEhJSkrLi8vFx8zOD8sNygtLisBCgoKDg0OGhAQGiwkHCQtLCwsLCwsLCwsLCwsLCwsLCwtLC0sLCwsLC0sLCwsLCwsLCwsLSwsLDcsLCwsLCwsLP/AABEIAOAA4QMBEQACEQEDEQH/xAAbAAEAAgMBAQAAAAAAAAAAAAAAAwUCBAYBB//EAEIQAAIBAgIFCAYIBQMFAAAAAAABAgMRBCEFEjFBUQYTIjJhcYGRQlJyc6GxBxRigpKywdEzU3SzwiND8YOTotLw/8QAGgEBAAMBAQEAAAAAAAAAAAAAAAECAwQGBf/EADERAQACAQMCBAQFBAMBAAAAAAABAhEDBBIhMQVBUbETNGGBIjJxkeGh0fDxQlLBI//aAAwDAQACEQMRAD8A+4gAAAAAAAAAAAAAAAOSxHKSrrSnDU5mLk4Q1b85Bek5bm0rq2y62nxdTxS1dfhWImucfWVeXV1iZ9pZ6AAAAAAAAAAAAAAAAAAAAAAAAAOTlynq85K0Yc3Gco8201Nxi2uteyllwtu7T42p4rNNaazX8MTj6qc+uHSYLGQqwU4O62NbHGS2xktzPrU1K3rFqzmJXTTmopuTUUtrbSS8S40KmnMMv9zW93GdRecU0c195oU73j39kZhoaY0xrUpRp062tJaus4aiUZZSkm3tte3bY59fxDTjTnhM58uk/wBiZUuAlTc4KpeEFKLd4y1dWOdrq6zaiu7WPj7Cun8aLaloiI69Z81YdrQxEJq8JxmuMZKS+B6iLRMZhdKSAAAAAAAAAAAAAAAAAAAAAAAABzXKLQa6ValZSs5VoXUYzW+abyUuO59583fbGNaOdOlvdS1c9VDo/HV6b1qfQurNyTbnG2V4vhtTea7mfG0N3fbZivX6eSkWmEtTWm9apKVSW1ObvZ9i2R8EjDW3Orrfntn6eX7J6z3TU4tbDGJmOyYhtSr1GrOWXcjW241LRiZW6ouaMU4eqkr32SWyUW4yXdJZo009W+nOaTMJws8JpKrHrf60d+yNVdz2S8bPtZ9nbeKz21Yz9Y/t/b9hdYbEwqR1oO62PanF8Gnmn2M+1S9bxyrOYEpYAAAAAAAAAAAAAAAAAAAAAR160YRcptRildtkTMRGZ7DmNKY2VTOd4wvenS+Up8Zdmxd+Z5zfb6dX8Nelff8Az0UtKujG58tWIbEKRC8QnjAlfDLVAWCSwBZCJwNmjJ31oNRqpZ+rUS9GS3r4rdvv9Dabq2nOa/ePVC5wWLVRXtqyTtOD2wl+q4Peej0dWurXlVDZNQAAAAAAAAAAAAAAAAAAADmtI43nZvP/AEabahwqVFk59qWxeL4HwfEd1zn4Ve0d/rP8e6syp51HOXZuPjWnLPvLbpQKtYhOkSsyCQAAA8A9TtmtpMTjrA2o1GrVILpxVpx/mQ3w796e59jZ9PabqdO3Ly84JXlCrGcVKLvGSTT7GejiYmMx2VZkgAAAAAAAAAAAAAAAAAVfKDFuFNQg7VKr1ItbYR9Ofgt/Fo5N7r/B0pmO89I/VEy5vHzUYqEclZJJbkjy15Z3nEYR4SBkUhYRRLZmEgADCrUUYuT2Ri5PuSuyYjM4HGcheVkK2InPHVXTjO31WnrSjRpJ+jK2129KXwPQ7fa6FOloifrKkS6ujpGjUr16VKaqKk6b1otNJVE2o33tOL8Lbz5e/wBCmlqfg7StE5bZwpSYepqvs2M007cZFhoypqVHT9Cd6lPsl6cfG+t+I9D4drZidKfLrH6fx/6iVqfTQAAAAAAAAAAAAAAAAAHK6Sr6+Im/RpJUYcNZpSm/jFfdPgeJ6vLV4/8AX3n+MKz3UuMqXn3ZHyLT1Y2nMtzBlGtFPp/lOqOJo4aOrFz1ZYitNNxoUpNpWW+Ts9uSy23O/abSNWOV56LzLp9LTp0OZkqqnTrTjSjJuLbnJNwaccmm1bxR173w6mnTnpz9k5D4yQDGSTTTV01Zp709wHzbHcgcTCbWHdKpR/2+cnKE4R3Rl0Xe3FbeB9em/pMfjzlTi67kjyf+p0pKUlOtUkp1pRVo5K0YRvnZK+b2tt5bFwbncfGtnyjstEYXpzpeMCWVa0VL0qclNW2tLavGN14nbtdf4d62nyn+g6SLTV1mnmnxR6tV6AAAAAAAAAAAAAAAA8btm9m8DhcLVvT13tm5VZd825fqeS1r872t6zLPyyroyu79pyyx81pgiG9HJ8uuTdapVWIoQdW8Iwq04214uN7TivSVnayzyW2+X0tnua1rwt0WmFfyY5OYupXozrwqUsNQqKslVvFzqRzjGEG7rOzbaXjc23O6pFJrWczJETl9KPjrgAABhUrRj1pRXe0icGYQvH0f5kfMnjKOUMXpKj/Nh5jhPojnX1TUcXTfVnCV9ylFjEx5JiYdDoWd6MPsp0/+3Jw/xPX7XU+Jo1t9EN43AAAAAAAAAAAAAAADT0zU1cPWktqoVWu9QZW84rMkuInVSppcIpfA8f5MZn8LTw2ZnLOFvhSrercUg0JTS2tLvdgMeejud+7pfInjPoPbu2Uaj7qdR/oWjSvPklTaQx+O2UMFUt69VL4Rv82b128R+aWczbyhR4iOk5denX7kkl5RNeOlHozmNSWnLD4pbaNZf9Of7E/g9Y/eFONvRFKrOPWUo+0nH5jj6KzEwyVW5GENzRuAq4iahSjrS3v0YL1pPcjTR0b6tsV/0mtZs+s6JwCoUoU03LVWcntlJ5t+b2HodLTjTpFY8nVEYbhokAAAAAAAAAAAAAAA1dKYd1aNWnGylOlOEW72TlFpX7Cl68qzX1hEuMr8ncYlbm4z9ipD/Kx8G3hetHbE/f8AhlNJwr6MXGTi4tyXWUdWaT4OUW1fsvc4dXb305xbH7witJhYU5vfKMPO/nK3yMOP0y1h48XDYnKb9q0fhl8CcTH0OUJqbe1KMe6Kv5leScplUn678ofsTF05lPTxlRb1L2or9LGldeY8k5lM9JL0otPYrZpvhfd42NPixKcoqleT2JR722/JfuY2vEiK0/Wh+CX/ALFfw/5/oeT1vSipLe43fnH9rk8Y8hqVdGUJ5ulB39KK1W/vRzJjUvHmrNYnutNF1/q8dWnGMqazcFGMKnepKyk/azfE+ttvE+MRW0dPp0/oYw6LC4iNSKnB3i9m5pp2aa3NNNW7D7lLxesWr2kSlgAAAAAAAAAAAAAAAixOIhTi51JKEFtlJ2SItaKxmew4bTHKJ4ipqQ1o0Esk+i6r3uS4Zq0X2t9nwd/vpvHHSn8Pn9f4Y21PRnhay2HxV62biDRpYrRNKeerqy9aHRfwNI1LQrNYlX1I4jD7+dp9vWSLxwv9JVxMLHAY2FVdHJ74vajO2nNZ6rROW3YosO2/ZvRIxpTs9W98rxe123xfd/8AbCZ6xkTkJEwI5qzTXVk7NcJ8fH524sv3hD2HWIr3QuOTj6FT30rfhg/1PUeG/L1+/vKIWx3JAAAAAAAAAAAAAAeSkkrt2SV23sS4gfO9PaUdd85JtUrtYans6OznGvWfwTtxv5ve7uda/Gv5Y/r9f7ML2UDqtPW3p37+K8rnJEeTKFvh6+xp3TSafFPYzCYx0XicSt8PWuVb1s2EyFyUU9pIo8bgXTlzlPJrPL5G9NTPSVMYTS0nWn1aST3t5LvsriaU85TmXtPCV5/xKjivVglEpypHaDDfw2EhDYs98nnJ+LKzaZWiGwVSAYYh9CXYtZd8c18i1O+EPYdYV7oW/JvqVPfy/JA9P4b8vX7+8ohbnekAAAAAAAAAAAAABVcqajjhatt6jTfs1Jxg/hJmG6tNdG0x6Si3Z8+03LppLYo5Hlaua/dW3LqJdF4i+tTfWheVP7VN7Y+Dz8ewatcxFo+63eFvhMRY55hatlxQqXKuiJThZ5KIGKjbcQPQPbge3JC4GGI2KO+Tt91Zyfll4ovXp1HsH0vAivdC35NdSp7+X5IHp/Dfl6/f3lELg70gAAAAAAAAAAAAANHTmEdXD1YR6zg9T210o/FIz1qc9O1fWETGYw+bY985CNRbbWkt6e9M8niaziXPbqq2yzNpY1yi41IO0ou6ZtpzE/hlMStsLjozipxy9ePqS/YwvpTWcJnoucDi+0xmGlbLqlUuhhvEs9ZEJyxlNECGdePEhGUf1pDCOTKNe5ODJHEp5RWu+x2in2y/RXZbjjulJCO9u8ntexJcEtyKzOUsodbwJr3QuOTPUqe/l+SB6fw35ev395RC4O9IAAAAAAAAAAAAAAByHKPk3V1pVsIoycnrVsPJqKnLfODeSk96eT29/wA3d7CNSedO/upavnD5/i8RDWlFp0qkW4zhJWcZJ2afifKnRtWcTDCatGtUumteNi1aI4tTD4h05Xg7r0k9klwNJrFoxKy/weMUs6bs98Hu7jlvp47ox6LmlpxKNpJqRl8OWkXeS04nsK/DlHxGEtIzlsVu/In4aOUtarj4x69RJ8Fmy0aUz2gY0tKtu1Om39qX7f8ABadKI7ytErXCYapUzqSbXqrox8t/jcyteI/KvGVxTgkrLYYrsrhLGL6RavdC65MdSp7+X5IHqPDfl6/f3lELg7kgAAAAAAAAAAAAAAAD45yjwKdatLjisR/ckec3OpMa9v1c1++VLLAIz+LKnKSWj1btHxUZaM4Sg8rp7mjaJiVoluUdM1ErSSn35MrOlWey2Xs9MTfVjGPxI+FHmZYRlXqb5P4ITNKoys8DoVvreRhfX9ExEy6bAaPjDcctrzLWtVnDIo0SIABGn0i1UL3kx1Knv5fkgeo8N+Xr9/eSFwdyQAAAAAAAAAAAAAAAB8p06+lW/q8R/dkeY3XzF/1c2opdYywye3IGMqae4mJmEovqMXuLfElLZoYGC3FZ1JStMLSitxjaZXiFrQikZS0hsxZC0JYsLM0wPbgRXzLQiV/yY/h1PfS/LA9R4b8vX7+8kLg7kgAAAAAAAAAAAAAAAD5Lp2XSr/1eI/uyPM7n5i36ubU7ypUzJkyuMJZJkCSLISlhIrMDZo1SswvErPDVTOYaRLdgyi6WLCUiYS9uBHfMtCHQcmP4dT30vywPUeHfL1+/vJC4O5IAAAAAAAAAAAAAAAA+RcoF0639XiP7szzW5+Yt+rm1O6jUjNmzUiBmpEYGSkRgZxmMJSwqFcJb+FrGdoXiVpTrIzw0iWf1qK3kYTllHGx4k8U8kixK4kYMvac02WiB0fJZ3pz9/P8ALE9P4d8vX7+8phcnckAAAAAAAAAAAAAAAAfLdOYe1bEUpZS56pUj2wqSc4tcetbvTPN72k017T69WF46uWqwcXZmcdWLxTGBkpkYGakBkpkYSzjMjAmhXsV4pylji5PYRwhPJg8RxbfcTxRlLSr/AGWRMJiW9Tn9mXhn8iuF4bNOqlFvWult4p8HwZHFbOHZcjKclhYykrOpKdVJ+pJ9F+MUn4np9lSaaFYn/Mr17Lw6lgAAAAAAAAAAAAAAABS8pOT0MXFNS5uvBPmqqV8vUmvSj8t2++G429dauJ7+qtq5fKK+KjrzpVko1ac505cNaEnF2fC6Pg30bUmYjyYTCGrhHtg9ZFIn1UmGrrW25FsIZKZGBmpkYGSmMJZJ+RGBsQi3ls7CszhK1wmi77TG2o0ii0paMiik3lpFE8cKlsK8k8WEdGU6uIoKorwlNxqJO3ORVOclGXFXivN8Tv2EVvrRW3WEcer6ElbZktx6dd6AAAAAAAAAAAAAAAAAAPi/0maO5vG1JJZVYQrLhdrUkvODf3j5W6rx1c+rG8dXI0MbUh1ZNdm1GE0ie6jfp6Xv14KXatplOj6SYSrE0Jb5QfasivC0I4vbQeyrF+KI4z6I4slD7cfNFZ6Iw26MYt5SjLVjrOzT6Tul8mUz0TjolwFTPMreEw6jB1TlmG8SsIsqu9kBjRlarRfCvTX4pan+R3+HzjcV+/tKHcHqEgAAAAAAAAAAAAAAAAAA4L6WMDenQrJdSpKlP2aium/GCX3jh31c1i3oz1I6PkdanaTRwxPRkzjSKzKHroscjLzm2MjtvosS+uWaTUsNVWaTzU6b/RnVsp/+kx9Gmn3db9JGFSp0aqXUqOlO2VoVFtf3oRX3jTxHT5acW9JW1I6PncuhLs2o+P3hgvdHYi6Oa9WlZXtCd0YtoSthKKpKzpv1a9CXlVg/0OvaTjWp+sKu9PWLAAAAAAAAAAAAAAAAAAApuWGB5/B14JXlzbqQXGdNqcV4uKXiZa1OdJqiYzD4TjoZprY0fFpPRzlEiUJ0UQOKA6PkFiIwxtG7snzsW37qT+cUdWynGt9pX0/zPpfKanCvhK0ItOTpuVNX21IdOH/lFH1danOk1bzGYfJK3SgmuF/A83Hdyym0ZXsU1KprLpsHWOWYbxLd1iqzXx1S1Kb9WLl5Z/ob6E41Kz9Y90S+iHsFgAAAAAAAAAAAAAAAAAAVmmqlSMHqgfDcbHmpOnVjqpNqLfVcd2fcfH1trelpmsdGNqTlDGnH0ZJrvOac+bNnqdqIQxnUitskvGwisz2gwkwNVucXC/Rd9bdsasuO07trt7xeLzGIa0pMTmXVYLG1LdZn1Gyopxs5Q9WTS9nbH4NHnd1ThqzDmvGJRQi4yMZ6wqvdH1zmvDWsraNQzw0R4npUqi4wkvNMtCH0PBVdenCXrQhLzSZ7NdMAAAAAAAAAAAAAAAAAAMZwTVnsA57SnJSlVvdLPc0mByuN+jCk3eMUvZuiJiJ7iul9Fz+1+ORHCvpAmofRo16Mb8XmWiMDefIypBZK/cBq4nR9Sms4NeAHLYzFOnVvJWjJLPddZZ+FvI+bvtC1p5VhlqVmesLHD1ITW5nxrRMMlhhacUzOV4W9JRsZ4aNLSOkaVNWck5vZBZzk+xG2loX1JxWMi/5G6RqalOnPPVhCPdZJHrKxMRGV3ZkgAAAAAAAAAAAAAAAAAAAAAAAARVcPCStKKaA5rTPIyjVvq2V924Djcb9G0026d49sJOPyK2pW3eMowr58icZHZVxC7pyMp22jP/GDjBDkjXfXq4iS4Sq1LeVyY2+lHasfsYhdaK5KRp7IJPe7ZvxNuyXaaF0VqWdrAXwAAAAAAAAAAAAAAAAAAAAAAAAAAAAHjSAwdGPBAFRjwQEiQAAAAAAAAAB//9k="/>
          <p:cNvSpPr>
            <a:spLocks noChangeAspect="1" noChangeArrowheads="1"/>
          </p:cNvSpPr>
          <p:nvPr/>
        </p:nvSpPr>
        <p:spPr bwMode="auto">
          <a:xfrm>
            <a:off x="155575" y="-2560638"/>
            <a:ext cx="53435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ASEhQUERAQEA8UEBAQDhAQEQ8PEQ4PFBQWFhYRFRUYHCggGBslHBUVITEhJSkrLi8vFx8zOD8sNygtLisBCgoKDg0OGhAQGiwkHCQtLCwsLCwsLCwsLCwsLCwsLCwtLC0sLCwsLC0sLCwsLCwsLCwsLSwsLDcsLCwsLCwsLP/AABEIAOAA4QMBEQACEQEDEQH/xAAbAAEAAgMBAQAAAAAAAAAAAAAAAwUCBAYBB//EAEIQAAIBAgIFCAYIBQMFAAAAAAABAgMRBCEFEjFBUQYTIjJhcYGRQlJyc6GxBxRigpKywdEzU3SzwiND8YOTotLw/8QAGgEBAAMBAQEAAAAAAAAAAAAAAAECAwQGBf/EADERAQACAQMCBAQFBAMBAAAAAAABAhEDBBIhMQVBUbETNGGBIjJxkeGh0fDxQlLBI//aAAwDAQACEQMRAD8A+4gAAAAAAAAAAAAAAAOSxHKSrrSnDU5mLk4Q1b85Bek5bm0rq2y62nxdTxS1dfhWImucfWVeXV1iZ9pZ6AAAAAAAAAAAAAAAAAAAAAAAAAOTlynq85K0Yc3Gco8201Nxi2uteyllwtu7T42p4rNNaazX8MTj6qc+uHSYLGQqwU4O62NbHGS2xktzPrU1K3rFqzmJXTTmopuTUUtrbSS8S40KmnMMv9zW93GdRecU0c195oU73j39kZhoaY0xrUpRp062tJaus4aiUZZSkm3tte3bY59fxDTjTnhM58uk/wBiZUuAlTc4KpeEFKLd4y1dWOdrq6zaiu7WPj7Cun8aLaloiI69Z81YdrQxEJq8JxmuMZKS+B6iLRMZhdKSAAAAAAAAAAAAAAAAAAAAAAAABzXKLQa6ValZSs5VoXUYzW+abyUuO59583fbGNaOdOlvdS1c9VDo/HV6b1qfQurNyTbnG2V4vhtTea7mfG0N3fbZivX6eSkWmEtTWm9apKVSW1ObvZ9i2R8EjDW3Orrfntn6eX7J6z3TU4tbDGJmOyYhtSr1GrOWXcjW241LRiZW6ouaMU4eqkr32SWyUW4yXdJZo009W+nOaTMJws8JpKrHrf60d+yNVdz2S8bPtZ9nbeKz21Yz9Y/t/b9hdYbEwqR1oO62PanF8Gnmn2M+1S9bxyrOYEpYAAAAAAAAAAAAAAAAAAAAAR160YRcptRildtkTMRGZ7DmNKY2VTOd4wvenS+Up8Zdmxd+Z5zfb6dX8Nelff8Az0UtKujG58tWIbEKRC8QnjAlfDLVAWCSwBZCJwNmjJ31oNRqpZ+rUS9GS3r4rdvv9Dabq2nOa/ePVC5wWLVRXtqyTtOD2wl+q4Peej0dWurXlVDZNQAAAAAAAAAAAAAAAAAAADmtI43nZvP/AEabahwqVFk59qWxeL4HwfEd1zn4Ve0d/rP8e6syp51HOXZuPjWnLPvLbpQKtYhOkSsyCQAAA8A9TtmtpMTjrA2o1GrVILpxVpx/mQ3w796e59jZ9PabqdO3Ly84JXlCrGcVKLvGSTT7GejiYmMx2VZkgAAAAAAAAAAAAAAAAAVfKDFuFNQg7VKr1ItbYR9Ofgt/Fo5N7r/B0pmO89I/VEy5vHzUYqEclZJJbkjy15Z3nEYR4SBkUhYRRLZmEgADCrUUYuT2Ri5PuSuyYjM4HGcheVkK2InPHVXTjO31WnrSjRpJ+jK2129KXwPQ7fa6FOloifrKkS6ujpGjUr16VKaqKk6b1otNJVE2o33tOL8Lbz5e/wBCmlqfg7StE5bZwpSYepqvs2M007cZFhoypqVHT9Cd6lPsl6cfG+t+I9D4drZidKfLrH6fx/6iVqfTQAAAAAAAAAAAAAAAAAHK6Sr6+Im/RpJUYcNZpSm/jFfdPgeJ6vLV4/8AX3n+MKz3UuMqXn3ZHyLT1Y2nMtzBlGtFPp/lOqOJo4aOrFz1ZYitNNxoUpNpWW+Ts9uSy23O/abSNWOV56LzLp9LTp0OZkqqnTrTjSjJuLbnJNwaccmm1bxR173w6mnTnpz9k5D4yQDGSTTTV01Zp709wHzbHcgcTCbWHdKpR/2+cnKE4R3Rl0Xe3FbeB9em/pMfjzlTi67kjyf+p0pKUlOtUkp1pRVo5K0YRvnZK+b2tt5bFwbncfGtnyjstEYXpzpeMCWVa0VL0qclNW2tLavGN14nbtdf4d62nyn+g6SLTV1mnmnxR6tV6AAAAAAAAAAAAAAAA8btm9m8DhcLVvT13tm5VZd825fqeS1r872t6zLPyyroyu79pyyx81pgiG9HJ8uuTdapVWIoQdW8Iwq04214uN7TivSVnayzyW2+X0tnua1rwt0WmFfyY5OYupXozrwqUsNQqKslVvFzqRzjGEG7rOzbaXjc23O6pFJrWczJETl9KPjrgAABhUrRj1pRXe0icGYQvH0f5kfMnjKOUMXpKj/Nh5jhPojnX1TUcXTfVnCV9ylFjEx5JiYdDoWd6MPsp0/+3Jw/xPX7XU+Jo1t9EN43AAAAAAAAAAAAAAADT0zU1cPWktqoVWu9QZW84rMkuInVSppcIpfA8f5MZn8LTw2ZnLOFvhSrercUg0JTS2tLvdgMeejud+7pfInjPoPbu2Uaj7qdR/oWjSvPklTaQx+O2UMFUt69VL4Rv82b128R+aWczbyhR4iOk5denX7kkl5RNeOlHozmNSWnLD4pbaNZf9Of7E/g9Y/eFONvRFKrOPWUo+0nH5jj6KzEwyVW5GENzRuAq4iahSjrS3v0YL1pPcjTR0b6tsV/0mtZs+s6JwCoUoU03LVWcntlJ5t+b2HodLTjTpFY8nVEYbhokAAAAAAAAAAAAAAA1dKYd1aNWnGylOlOEW72TlFpX7Cl68qzX1hEuMr8ncYlbm4z9ipD/Kx8G3hetHbE/f8AhlNJwr6MXGTi4tyXWUdWaT4OUW1fsvc4dXb305xbH7witJhYU5vfKMPO/nK3yMOP0y1h48XDYnKb9q0fhl8CcTH0OUJqbe1KMe6Kv5leScplUn678ofsTF05lPTxlRb1L2or9LGldeY8k5lM9JL0otPYrZpvhfd42NPixKcoqleT2JR722/JfuY2vEiK0/Wh+CX/ALFfw/5/oeT1vSipLe43fnH9rk8Y8hqVdGUJ5ulB39KK1W/vRzJjUvHmrNYnutNF1/q8dWnGMqazcFGMKnepKyk/azfE+ttvE+MRW0dPp0/oYw6LC4iNSKnB3i9m5pp2aa3NNNW7D7lLxesWr2kSlgAAAAAAAAAAAAAAAixOIhTi51JKEFtlJ2SItaKxmew4bTHKJ4ipqQ1o0Esk+i6r3uS4Zq0X2t9nwd/vpvHHSn8Pn9f4Y21PRnhay2HxV62biDRpYrRNKeerqy9aHRfwNI1LQrNYlX1I4jD7+dp9vWSLxwv9JVxMLHAY2FVdHJ74vajO2nNZ6rROW3YosO2/ZvRIxpTs9W98rxe123xfd/8AbCZ6xkTkJEwI5qzTXVk7NcJ8fH524sv3hD2HWIr3QuOTj6FT30rfhg/1PUeG/L1+/vKIWx3JAAAAAAAAAAAAAAeSkkrt2SV23sS4gfO9PaUdd85JtUrtYans6OznGvWfwTtxv5ve7uda/Gv5Y/r9f7ML2UDqtPW3p37+K8rnJEeTKFvh6+xp3TSafFPYzCYx0XicSt8PWuVb1s2EyFyUU9pIo8bgXTlzlPJrPL5G9NTPSVMYTS0nWn1aST3t5LvsriaU85TmXtPCV5/xKjivVglEpypHaDDfw2EhDYs98nnJ+LKzaZWiGwVSAYYh9CXYtZd8c18i1O+EPYdYV7oW/JvqVPfy/JA9P4b8vX7+8ohbnekAAAAAAAAAAAAABVcqajjhatt6jTfs1Jxg/hJmG6tNdG0x6Si3Z8+03LppLYo5Hlaua/dW3LqJdF4i+tTfWheVP7VN7Y+Dz8ewatcxFo+63eFvhMRY55hatlxQqXKuiJThZ5KIGKjbcQPQPbge3JC4GGI2KO+Tt91Zyfll4ovXp1HsH0vAivdC35NdSp7+X5IHp/Dfl6/f3lELg70gAAAAAAAAAAAAANHTmEdXD1YR6zg9T210o/FIz1qc9O1fWETGYw+bY985CNRbbWkt6e9M8niaziXPbqq2yzNpY1yi41IO0ou6ZtpzE/hlMStsLjozipxy9ePqS/YwvpTWcJnoucDi+0xmGlbLqlUuhhvEs9ZEJyxlNECGdePEhGUf1pDCOTKNe5ODJHEp5RWu+x2in2y/RXZbjjulJCO9u8ntexJcEtyKzOUsodbwJr3QuOTPUqe/l+SB6fw35ev395RC4O9IAAAAAAAAAAAAAAByHKPk3V1pVsIoycnrVsPJqKnLfODeSk96eT29/wA3d7CNSedO/upavnD5/i8RDWlFp0qkW4zhJWcZJ2afifKnRtWcTDCatGtUumteNi1aI4tTD4h05Xg7r0k9klwNJrFoxKy/weMUs6bs98Hu7jlvp47ox6LmlpxKNpJqRl8OWkXeS04nsK/DlHxGEtIzlsVu/In4aOUtarj4x69RJ8Fmy0aUz2gY0tKtu1Om39qX7f8ABadKI7ytErXCYapUzqSbXqrox8t/jcyteI/KvGVxTgkrLYYrsrhLGL6RavdC65MdSp7+X5IHqPDfl6/f3lELg7kgAAAAAAAAAAAAAAAD45yjwKdatLjisR/ckec3OpMa9v1c1++VLLAIz+LKnKSWj1btHxUZaM4Sg8rp7mjaJiVoluUdM1ErSSn35MrOlWey2Xs9MTfVjGPxI+FHmZYRlXqb5P4ITNKoys8DoVvreRhfX9ExEy6bAaPjDcctrzLWtVnDIo0SIABGn0i1UL3kx1Knv5fkgeo8N+Xr9/eSFwdyQAAAAAAAAAAAAAAAB8p06+lW/q8R/dkeY3XzF/1c2opdYywye3IGMqae4mJmEovqMXuLfElLZoYGC3FZ1JStMLSitxjaZXiFrQikZS0hsxZC0JYsLM0wPbgRXzLQiV/yY/h1PfS/LA9R4b8vX7+8kLg7kgAAAAAAAAAAAAAAAD5Lp2XSr/1eI/uyPM7n5i36ubU7ypUzJkyuMJZJkCSLISlhIrMDZo1SswvErPDVTOYaRLdgyi6WLCUiYS9uBHfMtCHQcmP4dT30vywPUeHfL1+/vJC4O5IAAAAAAAAAAAAAAAA+RcoF0639XiP7szzW5+Yt+rm1O6jUjNmzUiBmpEYGSkRgZxmMJSwqFcJb+FrGdoXiVpTrIzw0iWf1qK3kYTllHGx4k8U8kixK4kYMvac02WiB0fJZ3pz9/P8ALE9P4d8vX7+8phcnckAAAAAAAAAAAAAAAAfLdOYe1bEUpZS56pUj2wqSc4tcetbvTPN72k017T69WF46uWqwcXZmcdWLxTGBkpkYGakBkpkYSzjMjAmhXsV4pylji5PYRwhPJg8RxbfcTxRlLSr/AGWRMJiW9Tn9mXhn8iuF4bNOqlFvWult4p8HwZHFbOHZcjKclhYykrOpKdVJ+pJ9F+MUn4np9lSaaFYn/Mr17Lw6lgAAAAAAAAAAAAAAABS8pOT0MXFNS5uvBPmqqV8vUmvSj8t2++G429dauJ7+qtq5fKK+KjrzpVko1ac505cNaEnF2fC6Pg30bUmYjyYTCGrhHtg9ZFIn1UmGrrW25FsIZKZGBmpkYGSmMJZJ+RGBsQi3ls7CszhK1wmi77TG2o0ii0paMiik3lpFE8cKlsK8k8WEdGU6uIoKorwlNxqJO3ORVOclGXFXivN8Tv2EVvrRW3WEcer6ElbZktx6dd6AAAAAAAAAAAAAAAAAAPi/0maO5vG1JJZVYQrLhdrUkvODf3j5W6rx1c+rG8dXI0MbUh1ZNdm1GE0ie6jfp6Xv14KXatplOj6SYSrE0Jb5QfasivC0I4vbQeyrF+KI4z6I4slD7cfNFZ6Iw26MYt5SjLVjrOzT6Tul8mUz0TjolwFTPMreEw6jB1TlmG8SsIsqu9kBjRlarRfCvTX4pan+R3+HzjcV+/tKHcHqEgAAAAAAAAAAAAAAAAAA4L6WMDenQrJdSpKlP2aium/GCX3jh31c1i3oz1I6PkdanaTRwxPRkzjSKzKHroscjLzm2MjtvosS+uWaTUsNVWaTzU6b/RnVsp/+kx9Gmn3db9JGFSp0aqXUqOlO2VoVFtf3oRX3jTxHT5acW9JW1I6PncuhLs2o+P3hgvdHYi6Oa9WlZXtCd0YtoSthKKpKzpv1a9CXlVg/0OvaTjWp+sKu9PWLAAAAAAAAAAAAAAAAAAApuWGB5/B14JXlzbqQXGdNqcV4uKXiZa1OdJqiYzD4TjoZprY0fFpPRzlEiUJ0UQOKA6PkFiIwxtG7snzsW37qT+cUdWynGt9pX0/zPpfKanCvhK0ItOTpuVNX21IdOH/lFH1danOk1bzGYfJK3SgmuF/A83Hdyym0ZXsU1KprLpsHWOWYbxLd1iqzXx1S1Kb9WLl5Z/ob6E41Kz9Y90S+iHsFgAAAAAAAAAAAAAAAAAAVmmqlSMHqgfDcbHmpOnVjqpNqLfVcd2fcfH1trelpmsdGNqTlDGnH0ZJrvOac+bNnqdqIQxnUitskvGwisz2gwkwNVucXC/Rd9bdsasuO07trt7xeLzGIa0pMTmXVYLG1LdZn1Gyopxs5Q9WTS9nbH4NHnd1ThqzDmvGJRQi4yMZ6wqvdH1zmvDWsraNQzw0R4npUqi4wkvNMtCH0PBVdenCXrQhLzSZ7NdMAAAAAAAAAAAAAAAAAAMZwTVnsA57SnJSlVvdLPc0mByuN+jCk3eMUvZuiJiJ7iul9Fz+1+ORHCvpAmofRo16Mb8XmWiMDefIypBZK/cBq4nR9Sms4NeAHLYzFOnVvJWjJLPddZZ+FvI+bvtC1p5VhlqVmesLHD1ITW5nxrRMMlhhacUzOV4W9JRsZ4aNLSOkaVNWck5vZBZzk+xG2loX1JxWMi/5G6RqalOnPPVhCPdZJHrKxMRGV3ZkgAAAAAAAAAAAAAAAAAAAAAAAARVcPCStKKaA5rTPIyjVvq2V924Djcb9G0026d49sJOPyK2pW3eMowr58icZHZVxC7pyMp22jP/GDjBDkjXfXq4iS4Sq1LeVyY2+lHasfsYhdaK5KRp7IJPe7ZvxNuyXaaF0VqWdrAXwAAAAAAAAAAAAAAAAAAAAAAAAAAAAHjSAwdGPBAFRjwQEiQAAAAAAAAAB//9k="/>
          <p:cNvSpPr>
            <a:spLocks noChangeAspect="1" noChangeArrowheads="1"/>
          </p:cNvSpPr>
          <p:nvPr/>
        </p:nvSpPr>
        <p:spPr bwMode="auto">
          <a:xfrm>
            <a:off x="307975" y="-2408238"/>
            <a:ext cx="53435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98" y="10668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Members</a:t>
            </a:r>
            <a:endParaRPr lang="en-US" dirty="0"/>
          </a:p>
        </p:txBody>
      </p:sp>
      <p:pic>
        <p:nvPicPr>
          <p:cNvPr id="1026" name="Picture 2" descr="http://ccent.syr.edu/wp-content/uploads/2010/04/cc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1600"/>
            <a:ext cx="7458953" cy="41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Current </a:t>
            </a:r>
            <a:r>
              <a:rPr lang="en-US" b="1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Managing a network using SNMPv3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Implementation of a WAN emulator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Configuration of a SIP Trunk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Implementing Network using Juniper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172" name="Picture 4" descr="http://www.tsnetsystems.com/images_gen/junip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3810000" cy="8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4447178"/>
            <a:ext cx="2484120" cy="131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1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Past </a:t>
            </a:r>
            <a:r>
              <a:rPr lang="en-US" b="1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IPv6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Security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Virtualization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Deep Packet Inspection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Unified Communication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Wireless Communication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Network Lab Virtualization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Project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AutoShape 2" descr="data:image/jpeg;base64,/9j/4AAQSkZJRgABAQAAAQABAAD/2wCEAAkGBhAPERUSERASEBASEBAPFRAQDw8PEBIQGBAVFBUQFBUXGyYfGBklGRUSHzAhIycpLCwtFR8xNTArNSYrLDUBCQoKDgwOGg8PGiwkHiU0LCw0NSkrLCwsLCwwLSw0LCwsLS8pLy8sLCwsLCwsKSwsKTAtLC0uNCwsLCwsLDUpLP/AABEIALcBEwMBIgACEQEDEQH/xAAcAAEAAgMBAQEAAAAAAAAAAAAABQYCBAcDAQj/xABGEAACAQMABgUHBwsCBwAAAAAAAQIDBBEFBhIhMVFBYXGBkQcTIjJSobEUQkNikrLBFRYjM2Nyc4KiwtFT8CVUg5Oj0uH/xAAbAQEAAgMBAQAAAAAAAAAAAAAAAwUBBAYCB//EADIRAQACAgEDAwICCAcAAAAAAAABAgMRBBIhQQUTMWFxFdEUMlGBkbHh8AYiM0JSocH/2gAMAwEAAhEDEQA/AO4gAAAAAAAAAAAAAAAAAAAAAAAAAAAAAAAAAAAAAAAAAAAAAAAAAAAAAB5zuIR4yiu2SQ1tiZiPl6A13pCiuNWH24/5POWl6C+lj3PPwPcUtPiUU58UfNo/jDcBoPTtuvpPCM3+BuUqqnFSi8ppNPqMWpavzDNM2PJOqWiftO2YI+803TpScJKTaw9yTW9Z5mtLWil0Qm/sr8SSuDJaNxCC/O49JmtrxuEyCCetUeinLvkkI61R6aUl2ST/AMHr9Gy/sRfifF/5/wDU/knQadlpalW3Rl6Xsy3S/wDvcbhDas1nUw3qZK5I6qTuPoAA8vYAAAAAEbpHWO1tnirWhGXsJuc/sxyyla4a9TlKVC1lswi3GdaL9Kb6YwfRHrW99nGjzqY3vp39bZpZeVFZ1V0vB9BtlrGTPOonxHz/AEdVn5SLJPd519apbve0bujtdLKvJRjV2ZPhGpF08vkm9zfVk4tK5fQYuvLn7kQxyr+dLO/oHFmNVm0T9/6P0QCoeTCtUnZtznKS89KMVJt7MFGO5Z4LO0W8saW6qxLjuRh9nLbHvep0AA9IAAAAAAAAAAAAAAOe6U0rHz1TaT2lUnF7uTx+COhHNdaLOUburiEmpOM1swnLjBZ4Lnk3+BMdc7/Yp/V8U3xV+7B6Wj7L9xi9LfV95HTg4vEoyi8J4nCUHh8HiSXWC6itZ+HNe1EdphIflV+z7y+6tXDqWtOT47LXhJx/A55o3Rda52vM03NQkoye1Tik3FNetJN7mdA1XsalC3jCqlGSlUeFJS3Oba3rtK3nzSaxET32u/ScNqXm3T2mPlW9cbiVO6wsYlRpy3rp2pxfwRBvSNTmvAnNf4Yr0pc6U19maf8AcVk2uJqcNWlz8cRyLdnu7+p7XuRj8tqe0/cb2hNXql5tuM4QUHFelGUm8rPQ1yMdYdAzsYwnUqQnCdRUk4qUZKTi2sp53ei+k9+/ji/Rvujjh5Jp7kV7fueFHSk4tPPB5TW6SfNM6FoLTUbijttpSgsT6MYXrdjW/wATmBO6m3Thcxj82rGUGuh4i5L4e8i5mGL45nzDY9PzTiyxWPie35Lw9N26+lj3Nv4GVvpajUlswmnLjjElnsyjnN1XdrXq20k35qWacs+tQl6VPPWk9nP1RHTLi04xw08p7W9PnwNWvBpevVWZbF/VORjydNqRqJ/vy6kQ1TWmipSilKThJweFHGU8PpPtHTidl8pljKpSk+W2spr7SOaWt3JNyzv3tvm3z7yLi8WMk26/Dc5/MvjrX2p7z3/c6P8AnVDP6uWOl5juXPBpa9axKhZ5pz9Ku/NQknvSabnJdaSa7WimvSdTmvAhNdLmcVbxk3mVOdxjgkpz2I7v3aef5jx6hgphxdVfn4bX+Hc+bk8yKZtTWO/8PzaXnMI8JSyY05ZivExq5xu4vcny6zldPsc23G2/oOzo3NXzdS7pW29LNRSeXyXCPjJF4qeSL0cwvMyxlbVBbL8J5XvOZUrCnHocnzbx8C16sa717HEN9W3/ANKUm9lfs5P1ezh8TYx2x/FoVHMw82Y68F9fTt/PX83UdU9CSsrWNGcoympTlKUM7Lcpt7s7+GCYNbRukadzSjVpvMJx2k+nrT5NPK7jZLSsRERpwmW17XtN/nc7+4ADKMAAAAAAAAAAAAAAABRNfqOK9OXtUnH7M3/7lZLr5QaP6OlPlUlDulDP9hSToOFbeGHKeoV6eRZa/J5U/SV4840Z/fi/gi7nPdRKuLtr27efjGpB/izoRVc2NZpXnp1t8eqm+UOH6iX1qsPGMX/aVAvHlBh+gpv2biPvpzX+Cj5LPgzvEpvU41nn7Q2rDXCWjtpKkqnndl75uKjs55Lf63uIfTWn7nSdWG2koQeYwimoR4Zlv4vdxZtToRk05RUmlhZ34M1hbkklySSXuJ/Yp19eu7XjlXjHGPfZ8JjVGi5XdPHzdub7FBx+MokRGLbSSbbeEkm23ySXFnQtUtX3bQc6i/TVEsrc9iHFQzzzvfcujJFy8sUxzHmUvAwWyZYnxHdB+UrR2zKjdJcH8mqfuy9KnJ9ktpfzlWOrad0Wrq3qUX9JBpPlPjCXdJRfccktptx9JYksxkuUk8NeKIeBk3SaT4bPqmHpvF48t2+084WLt87514y/6eNpr7aj4kfZepnmeOmIZp59mUZd2cP4+426UNmKXJJG7WsVmdee6uvebVjfjs29G2Lr1YUl8+STfKPGT7opkX5X47N/GKWIq1oqK6ElKosF61A0f6U68uj9FDteHN+Gyu9ld8teiXtUbqKzHDt5v2Xlzpt9uZrwKH1TJ1z0x4df/hvHGK0Wn/d/cKXT4LsXwJTQGgal7VdKnKEGoSqSlNvZUE0m9y3v0luIqm8pdiNq201UtY1fN7nWpOg5dMYSknJx62ljPWc5XXV3fUs3X7U+38+EXDSGZbLW7OE0/ebhHWtHMk+hbyRMW14esU2mP8zqvknrN2tSL4QrvHVmEW14/Eu5VfJto50bGMpLDrTlW/leIx/pin3lqLbFGqRt899QtFuVkmvxuQAErRAAAAAAAAAAAAAAAwrT2Yt8k34LIJ7K9rpWpztpJVIOcZwko7cdr1sPdnPBsoBldRb3ppvOfWW/flmJ0uDD7Nene3HcnkfpF+vWvDd0LpWna3FOrUbVNbcJNRcn6UGluX1tkvmitbbe6qebpue1suWZQ2VhYz09ZzC6t/OR2c49KLzjPB5JHV+tC2rwntPftQbawt8Xjp54Nflcet4m8/MQ2+Fy7Y5rjj4mV214SlaSfs1KMv8Ayxj/AHHPy06xaahO2qRzluKx2qcWvgVU88D9SY+r16p/qRP0b2h9GfKanm9tU/QlPacXPg4rGMr2vcWClqTTXr3E31Qpwh725Fd0PeeaqqXOMo+KT/As9LSu0R8vNkpfVZ7JuDx8WTH1WruUro3Rdvbb6cFtYx5yTc5+L4LqWEb7vCEjdNmXnWVs7tO5W9dVjVY1CWlfHNtZbdU7ybj6ldeeXLb4VF4+l/MWyvKeNxVNYrCtPZqJOUqbbwsvMX6yS5/4J+Nf27xLW5mP3cc18oe8uYRj6fB7u09oVdpZW/O9Y6TRvIKovVqNr0lilW3SXB5UdxKaFsqk5RxSqRisS2pQ2Y7luxnrwWluRFZnvGlLTi2vFdRO99+3ZfNGVI29GFNNZjHf1ze+T8WzW0vfUqtOVOrFTpzi4yi+DX4Pg89DR50rGbW8VNDbXEoL7tMzLrMWqRER4ctvbJUJuEZbdPPoSfrbPsy+svfx6jxazx3nRrrUinU45NCXk1j0VqsVyWw/vRZXZONMzurreL63StIrlidx5hSEkuCS7Cd1V1c+VVE6mVQi8yfB1PqR/F9HaWWz8nVGLzJ1Kn78ljwiki06P0RGnuUcGcfG1O7PPL9bi1JrhjX1n/xN2044SikkkkktySXBI9jwoU8Hub0OTt8gAMsAAAAAAAAAAAAAAad7WaRuGMoJ8TMMTG3GK13Sg3F1IJxbjhzinueOGTGN7B+q3L9yFSf3Uzrk9D0m87EU+aikfPyXHkWn4hOu0KX8KrvvMuUxc5erQry7KFSP3kj3p6KuajS+T1Irai9qcqUUknnOFJv3HT1o2PJGcbFEdube0a7JaenY6zE91JrasSnBxzvaa7zQWqt50yox7qs/xidIVoj78lRr0z2p+rLaycamTU3jagWeqFVSUqlZSSedmFLYz3uTLBQ0Uo9BPfJUfVbHm+Sbzu0vePDXHGqxpFwsj2jaEiqBkqSI9pdI5WYdgn0EnsH3ZMdTPSh6uh4yXAh6Ort5brZoVKNWkvVhXjOM4x6IqpDOUuuJb5ySWW0kulvCIe41vs4PZjV89U/07eMrieeXoJpd7G2YhGu9vKX6yx2lzt7iE/6ZqLN/ROlKNy5RipQqQxtUqsHTqRzwbT4rrWUYPSl9X3UbNUYv6S8qKL7fNU8vxaNjRGgZUputWqutXlFRclFQpxjnOxCC4LPPLMPTf+SI+q0RsAwzt4q2RmqSRmAbl8SPoAYAAAAAAAAAAAAAAAAAAAAAAAAAAAAAA8rq7p0oudScacFvcpyUYrvZ6lT03CELtVbunOpbRhHzUlB1aNKp86VSC4PhiTTA3PzrdXdaW1a5/a4VC37fOVMZ/lTPvyPSVb17ijax9m3puvU/7lTCT7IklY6Xt6y/RVqc1yjOLa7uKN0CChqbbt5rurdy53NWVSP2N0F4Exb2sKa2acIwivmwiorwR6gAAAAAAAAAAAAAAAAAAAAAAAAAAAAAAAAAAAAAAAAAMAARt5q3aVnmpb05P2thRl9pbzT/ADNox/V1bmj/AA7qql4SbRPACA/N25j6mkrhfxIUKvxiPydpKPq3tGf8S0x92RPgCA/4tH/kqnfcUn+J8/KGk48bKhP9y7a+9AsAAr35w3cfX0ZWxzpVqFX3ZTPsNdbdPFaNa2f7ehOEftLK95YDGdNSWGk1yayB52t5Tqx2qc41I+1CSkvFHsQ9bVW3ctuEXQqe3Qk6Uv6dz700YO5urX9avlVFcalOGzcQXOdNbprrjh9QE2Dws72nWgp05qcHwlF5XZ1PqPZsD6BkAAAAAAAAAAAAAAAAAAAAAAAAAAAAAAAAAAAAAAAAAADyuZNRbQFL0ppFQuJTt1Ki25QnOOYwrSTw5bLWy2nn0lvMbDSKblG4dSpTqYz6W04vmsrPLg1jBFaT03VoV5RypUpfRVIqVN796x+KNi3dOutqhlTSzKg3tSx0ypv566uK6wLctEU5RVS0quk+hwk5U5dUov8A31GNDT8qUvN3UPNy6Ki/VyXPq7fHBWtG6UnQltQe58Yv1ZLr6+st1OpQvqW9Z5xe6cJc0+h9fSBJRkmsrenvyuGD6VSnc1dHTUJ5qW8n6L5dceT5x8C0Ua0ZxUotSi1lNcGgMwAAAAAAAAAAAAAAAAAAAAAAAAAAAAAAAAAAAAA+SWT6AKhrXqwqyyt0lvTOfxnUt6mzLMJxeU1lcOEkzts6aksMq2smqkK8Xu38VJcUwIK3uFdRc4pKvFbVSCWFVj01YL2ua6eKPtlfzoy26csPhzTXJrpRXHTr2VVZ3SjLMZ8E3yy9y7GTGlruEamY4SnHb2VwjLLUkurO/vA3dJaZq18KpJbKeVGKUYp4azz4N8X0m7qvpp0qqpSeadSWF9Wb4NdvDwKjW0ml0m9qvRnc3EJcKVOcZylzcXlRjzy0uwDrAPiZ9AAAAAAAAAAAAAAAAAAAAAAAAAAAAAAAAAAAAAAB8aPoAi9J6ApV01KKeeaKXpDyZvOac5RXLOV2I6QAOZ2fk5w/Tbl28C46I0DGilhYJsAfEj6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08" y="1143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uspsafe.net/images/secur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51860"/>
            <a:ext cx="241315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3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Craig Mathias Visits CCENT</a:t>
            </a:r>
            <a:endParaRPr lang="en-US" b="1" dirty="0"/>
          </a:p>
          <a:p>
            <a:r>
              <a:rPr lang="en-US" b="1" dirty="0">
                <a:hlinkClick r:id="rId3"/>
              </a:rPr>
              <a:t>Internet Protocol Version 6 (IPv6)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Please </a:t>
            </a:r>
            <a:r>
              <a:rPr lang="en-US" dirty="0"/>
              <a:t>visit </a:t>
            </a:r>
            <a:r>
              <a:rPr lang="en-US" dirty="0">
                <a:hlinkClick r:id="rId4"/>
              </a:rPr>
              <a:t>http://ccent.syr.edu/blogs/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t="6546" r="25269" b="28148"/>
          <a:stretch/>
        </p:blipFill>
        <p:spPr bwMode="auto">
          <a:xfrm>
            <a:off x="5050972" y="5029200"/>
            <a:ext cx="731854" cy="74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encrypted-tbn2.gstatic.com/images?q=tbn:ANd9GcRh64y0hDH61KRm0PL9WND2Bvma3idGrottT59blANjziZyd7Z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1"/>
            <a:ext cx="22859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6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Technical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 tooltip="IPv6 Security Analysis"/>
              </a:rPr>
              <a:t>IPv6 Security </a:t>
            </a:r>
            <a:r>
              <a:rPr lang="en-US" dirty="0" smtClean="0">
                <a:hlinkClick r:id="rId2" tooltip="IPv6 Security Analysis"/>
              </a:rPr>
              <a:t>Analysis</a:t>
            </a:r>
            <a:endParaRPr lang="en-US" dirty="0" smtClean="0"/>
          </a:p>
          <a:p>
            <a:pPr marL="0" indent="0" algn="r">
              <a:buNone/>
            </a:pPr>
            <a:r>
              <a:rPr lang="en-US" sz="1800" dirty="0"/>
              <a:t>	(J. </a:t>
            </a:r>
            <a:r>
              <a:rPr lang="en-US" sz="1800" dirty="0" err="1"/>
              <a:t>Bejar</a:t>
            </a:r>
            <a:r>
              <a:rPr lang="en-US" sz="1800" dirty="0"/>
              <a:t> and C. </a:t>
            </a:r>
            <a:r>
              <a:rPr lang="en-US" sz="1800" dirty="0" err="1"/>
              <a:t>Caicedo</a:t>
            </a:r>
            <a:r>
              <a:rPr lang="en-US" sz="1800" dirty="0" smtClean="0"/>
              <a:t>)</a:t>
            </a:r>
          </a:p>
          <a:p>
            <a:pPr marL="0" indent="0" algn="r">
              <a:buNone/>
            </a:pPr>
            <a:endParaRPr lang="en-US" sz="1800" dirty="0" smtClean="0"/>
          </a:p>
          <a:p>
            <a:r>
              <a:rPr lang="en-US" dirty="0">
                <a:hlinkClick r:id="rId3" tooltip="Study of IPv6 Security Vulnerabilities"/>
              </a:rPr>
              <a:t>Study of IPv6 Security </a:t>
            </a:r>
            <a:r>
              <a:rPr lang="en-US" dirty="0" smtClean="0">
                <a:hlinkClick r:id="rId3" tooltip="Study of IPv6 Security Vulnerabilities"/>
              </a:rPr>
              <a:t>Vulnerabilities</a:t>
            </a:r>
            <a:endParaRPr lang="en-US" dirty="0" smtClean="0"/>
          </a:p>
          <a:p>
            <a:pPr marL="457200" lvl="1" indent="0" algn="r">
              <a:buNone/>
            </a:pPr>
            <a:r>
              <a:rPr lang="en-US" sz="1800" dirty="0"/>
              <a:t>(</a:t>
            </a:r>
            <a:r>
              <a:rPr lang="en-US" sz="1800" dirty="0" err="1"/>
              <a:t>Anirudh</a:t>
            </a:r>
            <a:r>
              <a:rPr lang="en-US" sz="1800" dirty="0"/>
              <a:t> </a:t>
            </a:r>
            <a:r>
              <a:rPr lang="en-US" sz="1800" dirty="0" err="1"/>
              <a:t>Nagesh</a:t>
            </a:r>
            <a:r>
              <a:rPr lang="en-US" sz="1800" dirty="0"/>
              <a:t>, </a:t>
            </a:r>
            <a:r>
              <a:rPr lang="en-US" sz="1800" dirty="0" err="1"/>
              <a:t>Keshav</a:t>
            </a:r>
            <a:r>
              <a:rPr lang="en-US" sz="1800" dirty="0"/>
              <a:t> </a:t>
            </a:r>
            <a:r>
              <a:rPr lang="en-US" sz="1800" dirty="0" err="1"/>
              <a:t>Khandelwal</a:t>
            </a:r>
            <a:r>
              <a:rPr lang="en-US" sz="1800" dirty="0"/>
              <a:t> and Carlos </a:t>
            </a:r>
            <a:r>
              <a:rPr lang="en-US" sz="1800" dirty="0" err="1"/>
              <a:t>Caicedo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69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Policy Reports &amp;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Reinventing Media Activism: Public Interest Advocacy in the Making of U.S. Communication-Information </a:t>
            </a:r>
            <a:r>
              <a:rPr lang="en-US" dirty="0" smtClean="0">
                <a:hlinkClick r:id="rId2"/>
              </a:rPr>
              <a:t>Policy,1960-2002</a:t>
            </a:r>
            <a:endParaRPr lang="en-US" dirty="0" smtClean="0"/>
          </a:p>
          <a:p>
            <a:pPr marL="0" indent="0" algn="r">
              <a:buNone/>
            </a:pPr>
            <a:r>
              <a:rPr lang="en-US" sz="2000" dirty="0"/>
              <a:t>	</a:t>
            </a:r>
            <a:r>
              <a:rPr lang="en-US" sz="2000" dirty="0" smtClean="0"/>
              <a:t>(Milton </a:t>
            </a:r>
            <a:r>
              <a:rPr lang="en-US" sz="2000" dirty="0"/>
              <a:t>L. Mueller, Brenden </a:t>
            </a:r>
            <a:r>
              <a:rPr lang="en-US" sz="2000" dirty="0" err="1"/>
              <a:t>Kuerbis</a:t>
            </a:r>
            <a:r>
              <a:rPr lang="en-US" sz="2000" dirty="0"/>
              <a:t> and Christiane Page, July </a:t>
            </a:r>
            <a:r>
              <a:rPr lang="en-US" sz="2000" dirty="0" smtClean="0"/>
              <a:t>2004)</a:t>
            </a:r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Making Sense of Internet Governance: Defining Principles and Norms in a Policy </a:t>
            </a:r>
            <a:r>
              <a:rPr lang="en-US" dirty="0" smtClean="0">
                <a:hlinkClick r:id="rId3"/>
              </a:rPr>
              <a:t>Context</a:t>
            </a:r>
            <a:endParaRPr lang="en-US" dirty="0"/>
          </a:p>
          <a:p>
            <a:pPr marL="457200" lvl="1" indent="0" algn="r">
              <a:buNone/>
            </a:pPr>
            <a:r>
              <a:rPr lang="en-US" sz="1600" dirty="0" smtClean="0"/>
              <a:t>	(Milton </a:t>
            </a:r>
            <a:r>
              <a:rPr lang="en-US" sz="1600" dirty="0"/>
              <a:t>L. Mueller, John </a:t>
            </a:r>
            <a:r>
              <a:rPr lang="en-US" sz="1600" dirty="0" err="1"/>
              <a:t>Mathiason</a:t>
            </a:r>
            <a:r>
              <a:rPr lang="en-US" sz="1600" dirty="0"/>
              <a:t> and Lee McKnight, April </a:t>
            </a:r>
            <a:r>
              <a:rPr lang="en-US" sz="1600" dirty="0" smtClean="0"/>
              <a:t>2004)</a:t>
            </a:r>
          </a:p>
          <a:p>
            <a:pPr marL="457200" lvl="1" indent="0" algn="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The Post-COM Internet: A Five-Step Process for Top-Level Domain Additions</a:t>
            </a:r>
            <a:r>
              <a:rPr lang="en-US" dirty="0"/>
              <a:t>. </a:t>
            </a:r>
            <a:endParaRPr lang="en-US" dirty="0" smtClean="0"/>
          </a:p>
          <a:p>
            <a:pPr marL="0" indent="0" algn="r">
              <a:buNone/>
            </a:pPr>
            <a:r>
              <a:rPr lang="en-US" sz="1800" dirty="0" smtClean="0"/>
              <a:t>	(Milton </a:t>
            </a:r>
            <a:r>
              <a:rPr lang="en-US" sz="1800" dirty="0"/>
              <a:t>L. Mueller and Lee McKnight, March </a:t>
            </a:r>
            <a:r>
              <a:rPr lang="en-US" sz="1800" dirty="0" smtClean="0"/>
              <a:t>2003)</a:t>
            </a:r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Success by Default: A New profile of Domain Name Trademark Disputes under ICANN’s </a:t>
            </a:r>
            <a:r>
              <a:rPr lang="en-US" dirty="0" smtClean="0">
                <a:hlinkClick r:id="rId5"/>
              </a:rPr>
              <a:t>UDRP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	</a:t>
            </a:r>
            <a:r>
              <a:rPr lang="en-US" sz="2000" dirty="0" smtClean="0"/>
              <a:t>(Milton L. Mueller, June 2002)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Rough Justice: An Analysis of ICANNN’s Uniform Dispute Resolution </a:t>
            </a:r>
            <a:r>
              <a:rPr lang="en-US" dirty="0" smtClean="0">
                <a:hlinkClick r:id="rId6"/>
              </a:rPr>
              <a:t>Policy</a:t>
            </a:r>
            <a:r>
              <a:rPr lang="en-US" dirty="0" smtClean="0"/>
              <a:t>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sz="2000" dirty="0" smtClean="0"/>
              <a:t>(Milton </a:t>
            </a:r>
            <a:r>
              <a:rPr lang="en-US" sz="2000" dirty="0"/>
              <a:t>L. Mueller, November </a:t>
            </a:r>
            <a:r>
              <a:rPr lang="en-US" sz="2000" dirty="0" smtClean="0"/>
              <a:t>2000)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16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Contribute to networking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technologies </a:t>
            </a:r>
            <a:endParaRPr lang="en-US" sz="3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Exchange  ideas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, projects and technology </a:t>
            </a:r>
            <a:endParaRPr lang="en-US" sz="3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Discussions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with the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community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Promote use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of new technologies.</a:t>
            </a:r>
            <a:endParaRPr lang="en-US" sz="3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cit333.wikispaces.com/file/view/convergence.gif/30280912/converge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80592"/>
            <a:ext cx="3337560" cy="315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dirty="0"/>
              <a:t>“Digital Convergence”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Emergence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of digital technologies </a:t>
            </a:r>
            <a:endParaRPr lang="en-US" sz="2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Represent, store and communicate information.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Grow</a:t>
            </a:r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Interactivity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Interoperability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Connectedness  </a:t>
            </a:r>
            <a:endParaRPr 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An initiative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by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School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of Information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Studies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To research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on how inter-operable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To provide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solutions for industries and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economies.</a:t>
            </a:r>
          </a:p>
        </p:txBody>
      </p:sp>
      <p:pic>
        <p:nvPicPr>
          <p:cNvPr id="2050" name="Picture 2" descr="https://lh6.googleusercontent.com/-xCSUUc3D6W0/AAAAAAAAAAI/AAAAAAAAANo/nEVf7UAD72A/s120-c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To research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on upcoming technologies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To identify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where it fits in at the level of enterprise technological architecture.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o create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a culture of knowledge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management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Understand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the future of networking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technologies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Engage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in the process of defining and shaping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future with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Students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Faculty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Industry</a:t>
            </a:r>
          </a:p>
        </p:txBody>
      </p:sp>
      <p:sp>
        <p:nvSpPr>
          <p:cNvPr id="4" name="AutoShape 2" descr="data:image/jpeg;base64,/9j/4AAQSkZJRgABAQAAAQABAAD/2wCEAAkGBxQTEhUUEhQWFRUXGBoaGBcXGR4YGBocHxwXFx4dGhkfHyggGRwlHB4cIjEiJSkrLi4uGCAzODQtNygtLiwBCgoKDg0OGxAQGywmICYuLCwyNC8sLC8sLCwsLCwsLCwsLDQsLCwsLCwsLCwsLCwsLCwsLCwsLCwsLCwsLCwsLP/AABEIALoBDwMBIgACEQEDEQH/xAAcAAABBAMBAAAAAAAAAAAAAAAABAUGBwEDCAL/xABIEAACAQIEBAQEAwQGBwcFAAABAgMAEQQFEiEGMUFRBxMiYXGBkaEyQrEUI8HRUnKCkqLwCBUzQ1OywhYXJGJz4fElNFST0v/EABkBAQADAQEAAAAAAAAAAAAAAAACAwQBBf/EACURAAICAgICAgIDAQAAAAAAAAABAhEDIRIxBEETURQyImGhcf/aAAwDAQACEQMRAD8AvCsXptz/ADZMPHd3CE3Cn36d9r+1NmB40wzxSOGYGP8AGpXfVvsp/C17HkfpXLR1RbJNRUcyvjCCcNYlGAJIcW0gW3Jva2/W1Jc+zzGIw/ZsKZY7G8lwwJtcFQDyHvz5Vzkqs7xd0S2iqybxDxIcXhjtpsyEkMGvvv0HtY/GnSLxKiB/e4eZR3XS4+lwf1riyR+yTwzXonNFN2Q51Fi4vNh1adRX1DSbjuOY+dONTKwopk4k4lhwKLJiSwVm0gIjOSf7I2Ft9/12owvF2BkZUTFwF2ICp5ihyTyAQm9z2tegHuisH6VW3FfjBhMJI8KB5pELA6bBAQL21b339O3v2oCyqK59xnj5ijp8rDQp/S1Mz3+FtOn70jw3jRPraSRZbk7IkqCMC/LS0LdOt6A6Oorn3hrxNw/7cMRipcap8spdnR4v7UUaLy6EA79KmsfiJljsdGaTxlraroxXbnp1xEIT7be1AWaTSWPM4WYIssZc3sodSxtzsL32qqv9c5NMuJP+tMQpxEkbOzNIrDRvZFZLBD122BtcDan9eLMh16hNhhIVA1hCrWUhgC2kfmANvagHrO+M4cPIilWkQmzyRsraOf5AdbgddINr1IcNiFkUOjBlYXBBuCKrTMpOHsU4d8Rh1dGBDK3lHVfVfkA2/PmO9b8PjMlRUhjx6IIwdBXEMoDX1a2sRHI997te9yNxQFk0VCcHmcQmMiZ1A8TuSIXaJxva6o4YMBzsLm1eM7y6OfFeaM08rSAPKSQDSR1/Hb43FcbolFWyY4vHRxW82REvsNTAX+F62S4hVBZmAA5kmwFVtn3D8MraZczj0k7CR1L8uYswF/l0pV+yRkaUxkUgla8rFrXtbSypewYAW2te9Qc39FixLW/8JfJnkYIHqIIvcduhte9j0NIsPxfhpNOhzZr2JX7kX2B96QYzh5jBII5o9bqQrE7b7X1b72qOYXhp4N2eJgD+Vxe1uYB+ludVynkXotjixP2Wb5433BtuehtzvWcNMHUMOR+XtUFxs7RIohFi5tclT6dtQOrY7bcvzUoy7NnUjSQABbQblevIDqOdSWZeyL8d1aJvRSDLcb5gbfUQRtax+nalwq1OzO1TozRRWiXFopszKD2JtXThvorzHIGF1II9q9UBEfE/Cq+DubAq6kE/MH3PPl/Ko1whwuZ8CXVgknmkqT+FlACkN7c/qakHiSrmJQQPKvcsASysAbDSB+Ei++1rb0g4e4jjw+EijZWufVfYCzMw73e3UVTKue/o0Rb+PX2MkuTSfvI4kZ3U2k0qwI72/KV7cj7Ui/ZMThyNJmhPT8S8vtSj9ps7MhZfVdSpPK+x7mwpfPxNiAHR3Dqy2IYA7Ha4rPr+zSlL+mMs2Ndt5oo3Y/nA0OfmPTf+zv8AelcEMUik+ZY9nFv8QuPratUUqyAim/Ho4VggFyLWPJh1BPQHlULvst410SXh1JoZlaENIpAZkiYFGBG123Xnz67VIcf4l4CBB+0TKkthqiW8rAnpdRY/HlUBw+YKUJvbQp17WO1yf5U05/w8uLhBNlkAurdutj3FW48vHT6KcuBy2ux5zfx9QMRhsIXXo0r6b/2FB/WkMXjxd1aXL4yB1EnrB7glP896p7GYZo3ZHFmU2IrRWw88uLjPxojxeElw0eFdTKunW0ltO97gKN/rVO0UUAUUVkCgMUU9ZbwnjZ7eThZ3v1EbBf7xFvvUqy3wYzSXdo44f/VkH6JqNAV3RV45Z/o/8jiMZ8Vij/6mP/TUry3wVyyO2tJZiP8AiSED6JpoDmSnDLchxOIt5GHmlv1SNmH1AsK63yzhDA4feHCQIf6QjBb+8Rf709AW5UBy1lvg/msvOBYh3ldR9gSftTh/qZsKxgexeL0MV3Ukc7XG4rpaqH4mk/8AGYgn/iv/AMxFU5no1eJ+zI3FvJ7KP1/yaleSpcqRyP8AOo9gotbOfgP41JctiEUbO2wRSx+W9ZZnoIzxBjjJOqIbCHnaxBZhY3B2IC7W/wDMaUcO5YsTh4YYjZSGVbxFr3P5fTqHQlelj3EfyeJ2Ac31El2HcsdVv89qlBn8iJpALG1lHdjsLD7/ACrl0yLgmhMuIMrl25X0oLWIUbb+5N/tT7CwRSzGwAuSTyAFyaYMpj6b7dT1/hUe8UOJRHEcLGbySD95b8qdj7t27X7iuwjylRzJJQjbGviPxPlLEYImMDlLyc/1R0Hxv8qQL4nZlIQJMZIq2H4Aqna3ULe57+5+FQetiuB0vcW36HuLfxrdGKiqR5c5ubtk+yPi7GCTzDmEwaQERl5AIla5v5qSBho22K+24pdH4uY+RyriCRQSLpDd2sDYqCfbnbaq6OOOnSospA1AnVqIvufrsP1rdw8qHEJ5r+XGCS57qASVHcsBYDrepEDojwa4nmxq4jz3BaNwAojCeki4Y2ABJ35fxFWTVXeHWMwWIxnnYRGDrFodipjDKdIUWt67aLDta3arRoBk4yw7SYSRVbTt6jcj02NxsCT8NqqfNsLIFgVW2SIDcd7tc77ncfQVceeyssL6PxsNK9Bqayi55Dc9aqPHZzGMU8L3jaNhHpdSp2GxF+dxuD1G9Z8yfaNXjtdMbxJIFIYagRYi+xF72t13A51ibPUX0yo/tpAJHw/lyp5Do1rgMO3f+VMeZ4FVBYC56D3OwH1rOpX2bONdDfBmdn6gE3He3uBe1PkWNDix50x/6o03BNyfxN7/AMAKsbDeGLaLnEKXt6bIbHtc3v8AapcOX6kZZFD9mVzm0MqxuydbXH9JAQSAe9qkGSY5WQG9waVy5O8cix4pLWNxfdW9weR+FSPh3KYTNvAkgfmSL2I625fH5Vyr0yTlxXJdFecXcLpiwXisJVGxH5vY+3v0qDZfwFmMx/d4Of4sugf3nsK65w+FRBZEVB2UAfpW6teODiqbPOy5FN2lRzXlngdmMljK0MA66n1sPkoI+9SzLfACIf8A3GLkb2jQIPqxb9KuiirCogWW+D+VRWJgaUjrLIx/wghftUqy3h7C4f8A2GGhi90jVT8yBc050UAUUUUAUUUUAUUUUAVQ3iBhfKxk4P5mLA+zer+NvlV81EON+Ezi7SRFRIBpIO2ocxv0I3+tV5I2i/x5qMtlOZLJZLjmXP8AAU5Z7mH7qOAc5mAP9UepvqBatma5FJhHEcgGr8XpNxY78+vWmbEEtidRBAVCL9iay1/I9G7WiV5OQdq15tihJiAn5Y9rd2PM/IWH96tGAk0xs67sBsO7dPvSbIcLI0gjKMzn6kncn671CiY8Z5m0eDwzTNYm1kX+kx5D+J9gaonG4ppZHkc3d2LMfc71JfEjMZHxckL+lcOxjC36g2ZviT9gKidbMUOK2eZ5GXnKl0goooq0zhWyGPUbXA9yQB9611sgS7KCbXIF+2/OgHrhTN8RDiYWgOpomLKrH02ALMACwG4ubcyQOtdaZBj2nw8cjqFdlGpQb2PWuPYbGZAoRCthfd1Zhf1EG979gLe1dR+GOInkwatiFVXB03ClGbkdRB23v02rlnadWSfG4NJV0uLi4NvcMGH3ArnTx+xMxzBVlVFCxgp5bFrqXfSz3VdLG3Le3c10nVS+PmDw7QKzeSJwCRqm8uQoLfhjsRLvtvy3tzrpwpHLOJMTGQqOX5AKw1X9h1p+wfG5ZwJ4z6eQXv3IPaoVHIVIZSVINwQbEHuD0ryTUHji/RZHLOPTLQhz1ZwVgszEb3203710Lkk2vDwt/SjQ/PSL1xfhcS8bB0Yqw5EV1P4O54cXlkTNbXGzRtb2Nx8PSRXIY+D0SyZfkjvsl+LwiSrpkUOvYi//AMGtWByyKG/loFv13J+p3pZRU6XZVydUFFFFdOBRRRQBRRSeXHRrIkTOokcEohI1MBubDmbUAoooooAopFicyVJooSshaUMQyoSi6Rc635LfpfnS2gCik0mPiXTqkQam0LdgNTf0Rvu3tSmgCiiigGrO8gixNvMBDLyZedu3YimTHcAwsoEZKv1ZvVq+PK1ulqmFFRcIvssjlnHpkdyLhKGBHVgJNfO42A52A+PX2p1wOVQwkmOMKTzPM/U72pbRRRS6OSySl2zk7xawhXOMWoH4pFYe+pEb9TTfg+DcRIur0KP/ADNY/YGrW4+4dEmdPKeRhib5+qP9FrV5aIAl/wAQb6i1VZMrTpGrD4ylHlIqn/sniNWmyn3BuP0ra3BWLH+7B+DD+NWJDIqc9yeg5mpDl0JYamAUdKr+eRP8SBSf/ZPGXt5DX+I/nSvC8E4okalCfE7/AGq6fLHQD41mHBLfl9edd+aRz8WBB+HeAWCjVcte+q2x2tYfO1XjwrDKsAEzajyHwG1MmSvospvp1X2qXYNwUBHLfn8atx73ZnzWnxrQnzXEsiP5YvII3ZFIJVmA2Btud7bDeuXONuIMbjGDYzSskZdSoIUqNSnTovcbgWJuTtz2rqnH4pYo3lc2VFLN/VAJP2rmPxKzrB4vFvPFI0okTT/szGYmUJpO4vKDYixtbuatKCBWrFFFAFXd/o25pZsVhieYWVR7j0N9iv0qkamnhDm37PmmGN7K7+W3wcaP+YqflXGSj9HV9FFFdIhRRRQBWvEyaUZj+VSfoL1spq4qxHl4LEufywyH/CaAhXhvxef2DES4yUt5D6izG7FWAIHuS1wB8BSPI8PNJm+FxGKuJZoppRH/AMKMDRGnxsxJ9z8adOHOAoXTB4h3e3kYdnhFvLd0QaWYcza/L+Zuvnf/AOvRg/8A4LW//aL/AKUApyfN4Izj5WeYRxTsJHmfUgIVbiIflUXA09/jTdiuOpUhMzYYRrM6pg1kfQ0hN7vLcARJbfncj60zSYSZnxWFfByywftcmIkZRpLKxTyxCxIBfUS535IR1p3yjKse8EgbRpaW8UOP/fssehh6mX8xezAG9gCOt6Axl82KTHYRMRjPMDQ4ieTRpWL/AHaKi2G6Jubtvck/Bmx+c4nEYqPERYgrD+1rh8NChI80KyeZI1tnTRr3N7bWt1eIfDNPKhRp3Ur5vm+WoVZFlZXeNV/Il1A26X71Icr4QwmHnM8UWmQ3t6iVTV+LQpNkv7CgKnwmAlkWfEhWaLCYzUiKCblsQHmbSPxFUA5d/ar0jcEAjkRcVkLblWaAKKKKAKKKKAKKKS5jj44ULytpUfUnoAOpodSvSIB4oYoQzwt+Z00/JST/ANVV83nSkFVI31b7Dfn9qm/FGZrjJYyIwBGG0lt29Vr+w5CtcGCUc6xzacrR6+FOONJjDhsvIYEi7D6CpRhMEWG5G1NuMzKJG06gPbrXuDOE5A79qgTa0P8ADg173pRHh1pnjx1hz3617OZjqaloqcX9j5qA5cqf8lv5S3v159vb2qApmWvZN/fpU24chtFqOq5735dLCrsL2ZPIhSTPHE+BXFQzYPzNDTRMO5UG41WuLi+3vXK2MyyVPPVlDxwv5bSKqtpKk29Sk6dXU3I+ldXcTYkRYaaWzHRGxsoux25CuQVx8sMoeNmRlcsATfS+4Nw3M9N6vMghe19uX6V5r0SSfcmvNAFb8DOY5EddirBh8Qbj71orNDqdM7Zy3FiaKOVeUiK4+DAH+NKag3gvmfn5TBfnFqiP9k+n/CVqc0OMKKKKAKbeI8r/AGrDTYfX5fmoU1AXsDz2uL7U5UUBpweHEcaIOSKqj5ACtmgXvYX5X62+NeqKAKKKKAKKKKAKKKKAKKKKAKKKKAKrrjXFO+IMbbLGPSPiAS38PlVi0izHKop7eauq3Lcj9CL1DJFyVItwzUJW0VLg7c6MyxEnpUelSbatwx2+w+9WdmGUxJhpVjjVRpubDc6fVueZ5VAMdCszohFwp1H42IA+9/pWScHE9PFlWRWkIcuyePSzFfxc+9qSTQLqKOPUpsD3HMG/uPvenDPswjwEWuRjoJ0hRu+ogn09+XWqrzXj2aUqVREIXSTuxYdL9rfxpHHKQyZ4Q7LHjiQ9Sp7Ekj9axio40BZnVAOZLC3+KqmzDiWaRFXW6kX1ENYHlbYWt1ppknZvxEse5JJHwqxeO/bM0vMXpFu5xxcmEjRlVpRIt42AtGeY/F39gKtHwrzU4nL45Ha8rai66tWj1EKALnQukCw+J53qncuaPG5OuGiZFeB0Z2nfQqbsdWq26ncAfyq5fC/J4sNl0KxCMlgWd4zqEjXI1a/zC3LsNquhBR6MuTNLJ2OHFpkMLIgsHSQM+lmK+mwKqpBZtRG1xsDvXI+JYFiqXAvc6yNyF5+19za559a7GzrEtHCzpG0rLuI0sGbpYEkAVyhxZCyyu8saqZZGZlXywFsxsoKlijWsWB7i9WFQy4tNrhlNzyFgRtq6X2uSOfSklem57DboOf8A80tyvAGZxGoOo8zfZd9yRbcW6d6N0dSbdI3ZBkj4l7DZR+Ju3sO5p9zHg8CZI4ydxdjzsO/xNSjKsvXCR94xuSeZP8TRAzCVpJVsH3HWygbAnv1+JNZZZm3o9CHjxUal2TXwPVYRicMp21LKATfmNDf8q/WrUqjvC/HhcesnITFox8Oa/Vl+4q8avxu1sy+RBRnroKKKKmUBRRRQBRTZg+IMNLM0EU0byqCWRTcgAgG9ttiQPnTnQBRRSHAZrHM80cZJaBwkmxFmKhtj12PSgF1FYvXmSULbUQLkAXNrk8gPegPdFRri3jGHAlEZTJK5Fo15hSQupj+UXNh3O3ezI3Hkr46eGCNWgw8UrSOb3LIpPO9guuy8t9zQFgUzZXnnnYrFYcJYYfyxrvfUXUsRa21tup51EMFxzPjZY8Ph1SFpYDeYguEn8sSFVGwYJcA36n23UeF2U3j/AGySaV5ZnlvdyEcBigZo+Ray3v06UBYFFFFAFFFFAa8TGWRlGxKkD5i1VllOF8mK7tdgCWZj16kmrRrmnxe4skOJnwcV1jVyJDyLnnp9k/X4VVkhyaNODKoKVkW454mbGz3G0SXWMe3Vj7t+gFRuiirEqVFEpOTtmzDRhnVSdILAFjyFza/yqUHgHGifyhEWTWAJOUZW/wCK/NRb5ioxhpdLq2lW0kHSwuptvYjqKvGPxKwowsbs+mZ0NkAJCsLixsPTduXLvRkStuJcglwLyYQx6xI6aJlD79Qq2NmFzaxBN1uK6K8LcFLDlmHjm0alU20bgDUSASNi3f3vVWY/A6cBE+G8xp2mj9Pna2AclfSTYaG3AbSBuW5VdXC+AMGEhiawKIAQAoA6/lVV+g+vOugWZhEzRuqNpZgQGABsTtex2NczeK3C8mDmijuZQ6lwwVV3vpIWNDZVsAeQuS256dNzy2KjubVXPHjSSzmNl9C20+jc8zfVbkCbe+/eoTlxVk4Q5Oig8u4anlI9DKv9Ijl8udTTBZPHClkBDAbsQSW+NuXtUrGF0tpXcDYnlfv8K3PgSQWVW0i2/Ox6XNZZZXI248UYbRW2bcTEsigXRT/eYbfbn8bdqdYsXPiE0BTGhFiW2YjrYcxt3qTf6oUG5G/c861GNUPtXHNVpFqUvbNWSYJIdJFyUIIJP4bdRblarMyXE2dAsjMzMARe6kdftveqxy8eZIwU32sew/n/AO1XBwhlkcWHjZR62Qam579QOwv0qeNNsrzSUY7H6iiitZ5wVGPEjHSQ5fO8Vwx0qWH5FZgrNt2UnfpUnrxKwAOogC29+VvegGThPLcJBh0OF8soEF5lsS/Uln+O/t8qjmA4pimzdmjkd4Fw4jDIrtFrLFyzMBpUBRbUdttjWnLIIZczDZagXDoHGMdNsPMSpAjVfwswNiWFasrBhbH4GHDyCWeWUIUTTDHEYgI2L/hC9ABc3NAbMt48xk0k3l4QPGYjLhgSUZ0DpGGLE2IsSxt2tvWOCsTPBhMVmMzReVMJcRoCnXqBIHr1W0WXYWvve9buGMix3mxzSLHDH5AwxgY3dIlC+pSt11s4Jt0BHOl2TcHTLhmwmKxCvh/IMEccS6fSfzuxuS9rCw25870BH+E8hzB4cRiHl8mXFsoZnvrWIaizIv5XN7KDyAv2qNQnE4nAw4gLJLHhZY1gQanMjGQuztbc2GlAelz71amTcKtHKkuJxMmKeJdMQYBEQW0k6B+JytxqPQmpFDCqKFRQqjkFAAHwAoCt894dmTBrPKrS4qXFQS4nQpchA+0aAXOhARsOxNa8nyvFLhpMDHg/KllMi4jFyEaCpLDUljqkYqdhsB1q0KKAiOUcDJh0wYSUiTDO7lwotJ5gtIpBOwIAAN7jSKXZNwfh8NKZo/MLesIHcskQdtTCNeSgn51IKKAKKKKAKKKxQGa5U8acIY83xJIIDlGB6G8aXt8710Y3EFnOwZb7dCR3pi4imhnk9ShlZBdXW4vcggg7X5fWqnlSWjRDx5N0zliirozjw3wkrFoy0O+4Q3W/9U3t8jUbzPwpmUEwyrIRuFZdBPte5F/pRZYs5Lx5r0QTGYIxhCxU61DAA3IB/pDoa2pNJO0MZOq1kQGw2J2F9uvUmkkyEEgrpI2INwQRsbg8jeluSYOSSQ+USrojSAi9/QNW1uR96tKCfeGzzJmUeF0MgXWs41uy3VWAci+lbMABtb1d7V0hhz6Rvf39ulc6+GuTy4meXE+bPHBazOWtJMSNxqtY2I589+d710LglFtSm4Pvf70B5x8RJjZeaOCfdSCCPvf5UYvDRTKVkUMFO97ixtfnt0pXSbMReKQd0YfY1xo6mVbmros0gjN0Bsp9voKS/ttqbMwl0PoLo9gN0bUv1/zzrSMUDt9DXntOz1I1QsmxTMbDc9hTPFhZMUxVw0ag2K8m/tfy/WpBlkQ0m/M23+9L7Kjavax+XL7X+gotE6vsZ8LghgUYuf3YBbUelv0/z8KmvgvxCcZgnL/ijnkFuytaRR8AGt8qpLxE4p89/Jia8a/iI/Me3wH6/Cpb/o3ZnpxGJw5P+0jWQD3RtJ+of7VrwwaVsweTk5PiukX/AEUUVcZgpDmuTwYkBcRCkqqbgOoYA8uR9qXUUBqwuGSNQkaqiLsFUBVHwA2FbaKKAKKKKAKKKKAKKKKAKKK1YjEpGpaRlRRzLEKB8zQG2iobm/ihleH/ABYpJD2hvL91uv1NR7/vwwTGyJIOxkGkf4dVcbo6lbotOsVU03ifJKD5TxJ2sPV/iP8ACo7juJsVK1jiZrczpbQP8NqreVGiPiyftE14jgbCz2/3chJjbt1KH3HT2+BrSsyybAXFVripmJuZWJ7sST9SaecvzF4tN2DDr/ntWaS+jfC0qZLJIzEBYFkXkBzB5b919+lLcNiRsLhj1tyHzpNg8xWQCt+HwCt6guk9xtv8Kj/w63rZW3iTwTNLilmwkZkM5CsgsLSAHfc2AYDn3B7itmQ8B4tYJ1xWWszERiJozEHHqu/I3a687m1gR1q1oFZfYjkRUJy7jXMsHjf2XEXxEKsW81l9bRtuCXvYaR0A6HnatWKdqmednhTtE44SyqUYKNJo2hYH1JJI05AA0ggE2j1c9C+kdKlWX4YRoFUAAdALD32rTluK86FXZQhcXK6g1umzbXG2xtS8VcZwrxNHqVhvuCNue+23vXuigOY+IkfD4iSMo8YU+lHN2C81ubncjf51rwOZC+9WZn/gzDicXJiBiZIhI2rQiXttv6if6XtsKhXEfhdjIXVcCs+J3Op3EcS7bADU1z8dqqljTNEc7XY44LMRa99qhHFvGLSkxQGyciw5t7D29+tO2L8PM7aMg4ey23VZI7kf36gmWZY80ojA3vY+1QjiUdyJTzuf8YnjLstknbTEpY/YfOrB8NMukwWYYed2AXV5b9rOCm59mI+lP+RZbFhIrmyhRdmtt8zUTzPMzPM5QkRP0HMj+l7X7Vz5XJ66Jrx4pb7OpKKg3BWbTO0aySmUOu97bWW9wQPgPnU5q+MuSsy5Mbg6YUUUVIgFFeXcAXJAHc7VH8146y/D387Fwgjmqtrb+6tzQEioqq818dcBHtDHNOe+kRr9WOr/AA1Dc08esW20GHhiHdi0h/6R9qA6GpLjsyhhGqaWOMd3YKPua5TzXxLzPEXD4uRQekVovugB+9RaednYs7MzHmWJJ+poDqXOPFvK4L/v/Ob+jCpe/wDa2X71B848f+YwuE+DTP8Aqi//ANVR1FATvNvFzNJ/9+IR2hQL/iN2+9Q7HZlNMdU0skp7yOXP3JpLRQBTnw/mIgmDsLjke45b02UVxq1R2LadourDcR4SaPZ0v2Ox+hqO5i8anUm1+21VvXvzD3P1qpYUvZr/AC37RPzGPS1ydwbHlT0YkB2ANVhDmsq29RIBBsd+X3qbZPmAxAAXY/n9vh8elV5MbWy7FnjJ0SfLZyLW232+FTzJcWGWxqvZH02I6VJMkzIGwJqlFkt6Jk8Nt6iHiFDKsPnYckToG023JW12092AFxf3Ft6l2DxAYafpWJQ19KpqPQ3AF9xzP+d6thp6Mk+qYweCuYDEYMu5ked3d5XcXQHVYBLelPTb0i3U1ZFR3hThLD4PU8KFHluzjUxUFvUQqElV7bDkB2qR1rMgUUUUAVX3EHi5gsJi2wsiTMUsGdACoY9LXBNqnrkjembMMpgRZ8RHBH+0MjN5gVfMZgp02Y9eVAL8szaHEIGifUrcrgqT/ZYA9aqTG8HRYDFSHW2mRmeP0bBSbkGQkC45WF9gKrfL+Hc3xM6FYsYZEuQ8mtNG+5V3tp+Rq6MowOZTQHDY6LDTpyJkl/fLvsSUBB62OxqGRWqLcT4uyPwyftbyYSCAYgFTqcTeU6jl6TbQ5vbmPrThH4O+UAYMRyAusi/bUpP6VPeFeHosJEFWNVcj1t+Jm+LfwG1PlcjjVUyUsz5XErXhuPE4CSQPl88guFSSFo2TRsSQurUCW9uQHvUmxvEk66RFl2JlLAnnHGF5c2ZrX+Hat3FTYkooweIhhfV6jKhcFetgOo50ghgl8xHbMppNNiY44YlR7HcfgLWPLZr+9SUeOkVyny2+xg4n4rzuGJ5I8siREUszNMJiqjckqpU8u16qLMvFvNZb/wDifLHaJFX/ABWLfeulMVh/2pJYZ4f3DqVN3szA89l/D9b1SfG3gnOkjyZfpeGwIiZ/3oPIgEgAi/K5vUiBVmYZziJ/9vPLL/6js36mkNSXG8A5jENUmDlA1Bbgatz/AFSbD35Vow/B+MZivk6GG5EjLGeRP5yKAYaKkMXB85YKz4aMlgp14mEab7gtZyQPhep5/wByOlNcmZYdF6tpuo6ncsPegKioq38D4NYeVk8vNoJEbloVSzG1yFHmG+wJ+VK8F4GQzKxhzJZNLMhKxBgHU7g2k5gdKApWir3bwAi5/tz22veIfP8APtXpfAvBsSq49y4J2AQkAd1vfagKGoq8MR4RZXhrLjMxdXsCQCkexJAIUhja4I+VbY/DTJArA4rEFtKNckBlViQrKvlerUQRuD396Aoqirry3gPIJIpZo8ZiJY4lJk9QGgb7keUD02pLjvD3Jo2RWx2KiZ1V0Ekd/MVrW8u0Y1k3A2vbtQFPUVaMfDOSRYuWGfEYsiIXtpUiTkbLoBYEA8iF5U443C8MeXrjGIewBYRmQlQdrtq5dufUUBTtLMrzF4HDp8x0I7GpDmDZQ7Awx42JdJvd0cB7nSLabkWFz6up7VIB4YTSRwSQ4YyRSqCskM4b8R21h1Fhbe4G33o1Z1OtoW5ZjlnjDr1G47HqDXoTGNhY+k8j/A16yXw/mwuNlw0kpRnRnw5tqjmCaS3I6w4U8gvTrVjcB8P4aSLzWiZ21Mv7xGVLqbGyPY3uDckDcG1Zvhd66Nf5Ccd9jNkWdA2F96sjKoF0K9tzvc/y/jXtcDGR6oo/b0DYUpVBawAA6AbVZDHxZTky8kCrbv8AW9e6KKtKQooooArBFZooDwsdjfme9egKzRQGKKzRQGGFaJcLqH4ip2uVA/iDseVKKKASxYd9TapNSG+lQukj4tf1duVb2iBtz2N+Z/ya90UB4kiDcx/A/XnTM3B+CM74g4dDM99T73OpSjddrqSDbvT5RQFVYzwjZZ5ZcJiUhRipjiaFGVLc+Y5gAaWte43vTjxF4RYXGYjz5p8RqKqrAFbEqAtx6fT/AFRt2tViUUBC4PCzLEEYGHP7t9YPmPe9lBub7j0jblz71K4sviUEJGiAtqIUBbseZNrXNKaKAY864WgxR/fGQizWUOVUEjTq0jme172O9Zi4SwY8g/s6M2HULEzC7AAAbn8xsBuae6KAbclySPDIyR3bW7uxc6mJZi1r25C9gOlLThUux0LdxZjYXYWtYnmdq20UBHsq4Ow+HxMuIiW3mRJF5YVRGqKLWUW67X+FOeNyaCUxGWJHMLBorj8DDkV7dPoO1LqKAr/jzw5GKf8AaMGyQYssNUjXAK6XU7L+Y6hckG+kVAMn8Fcejukk8QhcFXEcsi6xYgEjRY2JvZtuY61f9FAQLw98M4cvhkWYriJJgBJqX93YXsqqb7bnc8/apzhoFjRURQqKAqqBYADYADoLVsooDyYwSCQLi9jbcX52PSssoPOs0UAVgis0UAUUUUB//9k="/>
          <p:cNvSpPr>
            <a:spLocks noChangeAspect="1" noChangeArrowheads="1"/>
          </p:cNvSpPr>
          <p:nvPr/>
        </p:nvSpPr>
        <p:spPr bwMode="auto">
          <a:xfrm>
            <a:off x="155575" y="-1874838"/>
            <a:ext cx="5715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76" y="39624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8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Focus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Enterprise Networking</a:t>
            </a:r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Wireless Networking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Network Security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Unified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Communication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Mobile Applications</a:t>
            </a:r>
          </a:p>
        </p:txBody>
      </p:sp>
      <p:pic>
        <p:nvPicPr>
          <p:cNvPr id="4" name="Picture 2" descr="http://ccent.syr.edu/wp-content/uploads/2014/05/20140423_122422-e1398962644162-420x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68" y="1524000"/>
            <a:ext cx="3376032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Enterprise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WAN Optimization</a:t>
            </a:r>
          </a:p>
          <a:p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Network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Access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Control</a:t>
            </a:r>
          </a:p>
          <a:p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10G Ethernet</a:t>
            </a:r>
          </a:p>
          <a:p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Carrier Ethernet</a:t>
            </a:r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42" name="Picture 2" descr="http://ccent.syr.edu/wp-content/uploads/2014/05/20140423_121916-e1398963535141-420x4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r="10449"/>
          <a:stretch/>
        </p:blipFill>
        <p:spPr bwMode="auto">
          <a:xfrm>
            <a:off x="6373720" y="1441269"/>
            <a:ext cx="277028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Wireless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802.11ac WLANs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Wireless WANs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WiMAX</a:t>
            </a:r>
          </a:p>
        </p:txBody>
      </p:sp>
      <p:pic>
        <p:nvPicPr>
          <p:cNvPr id="4098" name="Picture 2" descr="http://www.securedgenetworks.com/Portals/80068/images/wireless-network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16" y="2590800"/>
            <a:ext cx="33051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14425D"/>
      </a:hlink>
      <a:folHlink>
        <a:srgbClr val="14425D"/>
      </a:folHlink>
    </a:clrScheme>
    <a:fontScheme name="Custom 1">
      <a:majorFont>
        <a:latin typeface="Franklin Gothic Demi C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252</Words>
  <Application>Microsoft Office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Demi Cond</vt:lpstr>
      <vt:lpstr>Franklin Gothic Heavy</vt:lpstr>
      <vt:lpstr>MV Boli</vt:lpstr>
      <vt:lpstr>Wingdings</vt:lpstr>
      <vt:lpstr>Office Theme</vt:lpstr>
      <vt:lpstr>CCENT</vt:lpstr>
      <vt:lpstr>CCENT</vt:lpstr>
      <vt:lpstr>“Digital Convergence” </vt:lpstr>
      <vt:lpstr>CCENT</vt:lpstr>
      <vt:lpstr>Main Focus</vt:lpstr>
      <vt:lpstr>Mission Statement</vt:lpstr>
      <vt:lpstr>Current Focus Areas</vt:lpstr>
      <vt:lpstr>Enterprise Networking</vt:lpstr>
      <vt:lpstr>Wireless Networking</vt:lpstr>
      <vt:lpstr>Unified Communication</vt:lpstr>
      <vt:lpstr>Mobile Applications</vt:lpstr>
      <vt:lpstr>Past Members</vt:lpstr>
      <vt:lpstr>Current Projects</vt:lpstr>
      <vt:lpstr>Past Research</vt:lpstr>
      <vt:lpstr>Latest Blogs</vt:lpstr>
      <vt:lpstr>Technical Reports</vt:lpstr>
      <vt:lpstr>Policy Reports &amp; Publications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Clarke</dc:creator>
  <cp:lastModifiedBy>Bhavik Naresh Patel</cp:lastModifiedBy>
  <cp:revision>107</cp:revision>
  <dcterms:created xsi:type="dcterms:W3CDTF">2010-08-27T19:04:21Z</dcterms:created>
  <dcterms:modified xsi:type="dcterms:W3CDTF">2014-09-05T20:46:44Z</dcterms:modified>
</cp:coreProperties>
</file>