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65" r:id="rId7"/>
    <p:sldId id="267" r:id="rId8"/>
    <p:sldId id="26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chael Clarke" initials="m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6" d="100"/>
          <a:sy n="56" d="100"/>
        </p:scale>
        <p:origin x="-1554" y="-11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0426"/>
            <a:ext cx="8610600" cy="1470025"/>
          </a:xfrm>
          <a:noFill/>
        </p:spPr>
        <p:txBody>
          <a:bodyPr>
            <a:noAutofit/>
          </a:bodyPr>
          <a:lstStyle>
            <a:lvl1pPr algn="ctr">
              <a:defRPr sz="5400">
                <a:solidFill>
                  <a:schemeClr val="bg1"/>
                </a:solidFill>
                <a:latin typeface="Franklin Gothic Heavy"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9EC85C7-8B8F-4290-9F35-338706989F03}" type="datetimeFigureOut">
              <a:rPr lang="en-US" smtClean="0"/>
              <a:t>2/4/2014</a:t>
            </a:fld>
            <a:endParaRPr lang="en-US"/>
          </a:p>
        </p:txBody>
      </p:sp>
      <p:sp>
        <p:nvSpPr>
          <p:cNvPr id="6" name="Slide Number Placeholder 5"/>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33909062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EC85C7-8B8F-4290-9F35-338706989F03}" type="datetimeFigureOut">
              <a:rPr lang="en-US" smtClean="0"/>
              <a:t>2/4/2014</a:t>
            </a:fld>
            <a:endParaRPr lang="en-US"/>
          </a:p>
        </p:txBody>
      </p:sp>
      <p:sp>
        <p:nvSpPr>
          <p:cNvPr id="6" name="Slide Number Placeholder 5"/>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200284873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EC85C7-8B8F-4290-9F35-338706989F03}" type="datetimeFigureOut">
              <a:rPr lang="en-US" smtClean="0"/>
              <a:t>2/4/2014</a:t>
            </a:fld>
            <a:endParaRPr lang="en-US"/>
          </a:p>
        </p:txBody>
      </p:sp>
      <p:sp>
        <p:nvSpPr>
          <p:cNvPr id="6" name="Slide Number Placeholder 5"/>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39093184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EC85C7-8B8F-4290-9F35-338706989F03}" type="datetimeFigureOut">
              <a:rPr lang="en-US" smtClean="0"/>
              <a:t>2/4/2014</a:t>
            </a:fld>
            <a:endParaRPr lang="en-US"/>
          </a:p>
        </p:txBody>
      </p:sp>
      <p:sp>
        <p:nvSpPr>
          <p:cNvPr id="6" name="Slide Number Placeholder 5"/>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37462857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EC85C7-8B8F-4290-9F35-338706989F03}" type="datetimeFigureOut">
              <a:rPr lang="en-US" smtClean="0"/>
              <a:t>2/4/2014</a:t>
            </a:fld>
            <a:endParaRPr lang="en-US"/>
          </a:p>
        </p:txBody>
      </p:sp>
      <p:sp>
        <p:nvSpPr>
          <p:cNvPr id="6" name="Slide Number Placeholder 5"/>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22996928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EC85C7-8B8F-4290-9F35-338706989F03}" type="datetimeFigureOut">
              <a:rPr lang="en-US" smtClean="0"/>
              <a:t>2/4/2014</a:t>
            </a:fld>
            <a:endParaRPr lang="en-US"/>
          </a:p>
        </p:txBody>
      </p:sp>
      <p:sp>
        <p:nvSpPr>
          <p:cNvPr id="7" name="Slide Number Placeholder 6"/>
          <p:cNvSpPr>
            <a:spLocks noGrp="1"/>
          </p:cNvSpPr>
          <p:nvPr>
            <p:ph type="sldNum" sz="quarter" idx="12"/>
          </p:nvPr>
        </p:nvSpPr>
        <p:spPr>
          <a:xfrm>
            <a:off x="3505200" y="6264276"/>
            <a:ext cx="2133600" cy="365125"/>
          </a:xfrm>
        </p:spPr>
        <p:txBody>
          <a:bodyPr/>
          <a:lstStyle>
            <a:lvl1pPr>
              <a:defRPr>
                <a:solidFill>
                  <a:schemeClr val="bg1">
                    <a:lumMod val="85000"/>
                  </a:schemeClr>
                </a:solidFill>
              </a:defRPr>
            </a:lvl1pPr>
          </a:lstStyle>
          <a:p>
            <a:pPr algn="ctr"/>
            <a:fld id="{276BBADD-7FC0-4A86-87B2-54A73FEA8E77}" type="slidenum">
              <a:rPr lang="en-US" smtClean="0"/>
              <a:pPr algn="ctr"/>
              <a:t>‹#›</a:t>
            </a:fld>
            <a:endParaRPr lang="en-US" dirty="0"/>
          </a:p>
        </p:txBody>
      </p:sp>
    </p:spTree>
    <p:extLst>
      <p:ext uri="{BB962C8B-B14F-4D97-AF65-F5344CB8AC3E}">
        <p14:creationId xmlns:p14="http://schemas.microsoft.com/office/powerpoint/2010/main" val="803084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EC85C7-8B8F-4290-9F35-338706989F03}" type="datetimeFigureOut">
              <a:rPr lang="en-US" smtClean="0"/>
              <a:t>2/4/2014</a:t>
            </a:fld>
            <a:endParaRPr lang="en-US"/>
          </a:p>
        </p:txBody>
      </p:sp>
      <p:sp>
        <p:nvSpPr>
          <p:cNvPr id="9" name="Slide Number Placeholder 8"/>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370948828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EC85C7-8B8F-4290-9F35-338706989F03}" type="datetimeFigureOut">
              <a:rPr lang="en-US" smtClean="0"/>
              <a:t>2/4/2014</a:t>
            </a:fld>
            <a:endParaRPr lang="en-US"/>
          </a:p>
        </p:txBody>
      </p:sp>
      <p:sp>
        <p:nvSpPr>
          <p:cNvPr id="5" name="Slide Number Placeholder 4"/>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8324416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C85C7-8B8F-4290-9F35-338706989F03}" type="datetimeFigureOut">
              <a:rPr lang="en-US" smtClean="0"/>
              <a:t>2/4/2014</a:t>
            </a:fld>
            <a:endParaRPr lang="en-US"/>
          </a:p>
        </p:txBody>
      </p:sp>
      <p:sp>
        <p:nvSpPr>
          <p:cNvPr id="4" name="Slide Number Placeholder 3"/>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39473474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1371600"/>
            <a:ext cx="3008313" cy="933451"/>
          </a:xfrm>
        </p:spPr>
        <p:txBody>
          <a:bodyPr anchor="b"/>
          <a:lstStyle>
            <a:lvl1pPr algn="l">
              <a:defRPr sz="2000" b="1">
                <a:solidFill>
                  <a:schemeClr val="accent2">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371601"/>
            <a:ext cx="5111750"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2" y="2286001"/>
            <a:ext cx="3008313" cy="3840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79EC85C7-8B8F-4290-9F35-338706989F03}" type="datetimeFigureOut">
              <a:rPr lang="en-US" smtClean="0"/>
              <a:t>2/4/2014</a:t>
            </a:fld>
            <a:endParaRPr lang="en-US"/>
          </a:p>
        </p:txBody>
      </p:sp>
      <p:sp>
        <p:nvSpPr>
          <p:cNvPr id="7" name="Slide Number Placeholder 6"/>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117153167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solidFill>
                  <a:schemeClr val="accent2">
                    <a:lumMod val="75000"/>
                  </a:schemeClr>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838202" y="381001"/>
            <a:ext cx="7437503" cy="4342847"/>
          </a:xfrm>
        </p:spPr>
        <p:txBody>
          <a:bodyPr/>
          <a:lstStyle>
            <a:lvl1pPr marL="0" indent="0" algn="l">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EC85C7-8B8F-4290-9F35-338706989F03}" type="datetimeFigureOut">
              <a:rPr lang="en-US" smtClean="0"/>
              <a:t>2/4/2014</a:t>
            </a:fld>
            <a:endParaRPr lang="en-US"/>
          </a:p>
        </p:txBody>
      </p:sp>
      <p:sp>
        <p:nvSpPr>
          <p:cNvPr id="7" name="Slide Number Placeholder 6"/>
          <p:cNvSpPr>
            <a:spLocks noGrp="1"/>
          </p:cNvSpPr>
          <p:nvPr>
            <p:ph type="sldNum" sz="quarter" idx="12"/>
          </p:nvPr>
        </p:nvSpPr>
        <p:spPr/>
        <p:txBody>
          <a:bodyPr/>
          <a:lstStyle/>
          <a:p>
            <a:fld id="{276BBADD-7FC0-4A86-87B2-54A73FEA8E77}" type="slidenum">
              <a:rPr lang="en-US" smtClean="0"/>
              <a:t>‹#›</a:t>
            </a:fld>
            <a:endParaRPr lang="en-US"/>
          </a:p>
        </p:txBody>
      </p:sp>
    </p:spTree>
    <p:extLst>
      <p:ext uri="{BB962C8B-B14F-4D97-AF65-F5344CB8AC3E}">
        <p14:creationId xmlns:p14="http://schemas.microsoft.com/office/powerpoint/2010/main" val="18217947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944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04800" y="6264276"/>
            <a:ext cx="2133600" cy="365125"/>
          </a:xfrm>
          <a:prstGeom prst="rect">
            <a:avLst/>
          </a:prstGeom>
          <a:noFill/>
        </p:spPr>
        <p:txBody>
          <a:bodyPr vert="horz" lIns="91440" tIns="45720" rIns="91440" bIns="45720" rtlCol="0" anchor="ctr"/>
          <a:lstStyle>
            <a:lvl1pPr algn="l">
              <a:defRPr sz="1200">
                <a:solidFill>
                  <a:schemeClr val="bg1">
                    <a:lumMod val="85000"/>
                  </a:schemeClr>
                </a:solidFill>
              </a:defRPr>
            </a:lvl1pPr>
          </a:lstStyle>
          <a:p>
            <a:fld id="{79EC85C7-8B8F-4290-9F35-338706989F03}" type="datetimeFigureOut">
              <a:rPr lang="en-US" smtClean="0"/>
              <a:pPr/>
              <a:t>2/4/2014</a:t>
            </a:fld>
            <a:endParaRPr lang="en-US" dirty="0"/>
          </a:p>
        </p:txBody>
      </p:sp>
      <p:sp>
        <p:nvSpPr>
          <p:cNvPr id="6" name="Slide Number Placeholder 5"/>
          <p:cNvSpPr>
            <a:spLocks noGrp="1"/>
          </p:cNvSpPr>
          <p:nvPr>
            <p:ph type="sldNum" sz="quarter" idx="4"/>
          </p:nvPr>
        </p:nvSpPr>
        <p:spPr>
          <a:xfrm>
            <a:off x="35814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BBADD-7FC0-4A86-87B2-54A73FEA8E77}" type="slidenum">
              <a:rPr lang="en-US" smtClean="0"/>
              <a:t>‹#›</a:t>
            </a:fld>
            <a:endParaRPr lang="en-US"/>
          </a:p>
        </p:txBody>
      </p:sp>
    </p:spTree>
    <p:extLst>
      <p:ext uri="{BB962C8B-B14F-4D97-AF65-F5344CB8AC3E}">
        <p14:creationId xmlns:p14="http://schemas.microsoft.com/office/powerpoint/2010/main" val="176657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676401"/>
            <a:ext cx="8610600" cy="1470025"/>
          </a:xfrm>
        </p:spPr>
        <p:txBody>
          <a:bodyPr/>
          <a:lstStyle/>
          <a:p>
            <a:r>
              <a:rPr lang="en-US" sz="7200" dirty="0" smtClean="0"/>
              <a:t>CCENT</a:t>
            </a:r>
            <a:endParaRPr lang="en-US" sz="7200" dirty="0"/>
          </a:p>
        </p:txBody>
      </p:sp>
      <p:sp>
        <p:nvSpPr>
          <p:cNvPr id="3" name="Subtitle 2"/>
          <p:cNvSpPr>
            <a:spLocks noGrp="1"/>
          </p:cNvSpPr>
          <p:nvPr>
            <p:ph type="subTitle" idx="1"/>
          </p:nvPr>
        </p:nvSpPr>
        <p:spPr>
          <a:xfrm>
            <a:off x="1066800" y="3505200"/>
            <a:ext cx="7086600" cy="2286000"/>
          </a:xfrm>
        </p:spPr>
        <p:txBody>
          <a:bodyPr>
            <a:noAutofit/>
          </a:bodyPr>
          <a:lstStyle/>
          <a:p>
            <a:r>
              <a:rPr lang="en-US" sz="4400" dirty="0" smtClean="0"/>
              <a:t>The Center for Convergence and Emerging Network Technologies</a:t>
            </a:r>
            <a:endParaRPr lang="en-US" sz="4400" dirty="0"/>
          </a:p>
        </p:txBody>
      </p:sp>
    </p:spTree>
    <p:extLst>
      <p:ext uri="{BB962C8B-B14F-4D97-AF65-F5344CB8AC3E}">
        <p14:creationId xmlns:p14="http://schemas.microsoft.com/office/powerpoint/2010/main" val="3178697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CCENT</a:t>
            </a:r>
            <a:endParaRPr lang="en-US" dirty="0"/>
          </a:p>
        </p:txBody>
      </p:sp>
      <p:sp>
        <p:nvSpPr>
          <p:cNvPr id="3" name="Content Placeholder 2"/>
          <p:cNvSpPr>
            <a:spLocks noGrp="1"/>
          </p:cNvSpPr>
          <p:nvPr>
            <p:ph idx="1"/>
          </p:nvPr>
        </p:nvSpPr>
        <p:spPr/>
        <p:txBody>
          <a:bodyPr>
            <a:normAutofit/>
          </a:bodyPr>
          <a:lstStyle/>
          <a:p>
            <a:r>
              <a:rPr lang="en-US" dirty="0" smtClean="0"/>
              <a:t>CCENT is the result of the merger of the Convergence Center and Center for Emerging Technologies (CENT)</a:t>
            </a:r>
          </a:p>
          <a:p>
            <a:r>
              <a:rPr lang="en-US" dirty="0"/>
              <a:t>Our main mission is to understand and study the future of networking technologies and to engage students, faculty and industry in the process of defining and shaping that future</a:t>
            </a:r>
            <a:r>
              <a:rPr lang="en-US" dirty="0" smtClean="0"/>
              <a:t>.</a:t>
            </a:r>
          </a:p>
        </p:txBody>
      </p:sp>
    </p:spTree>
    <p:extLst>
      <p:ext uri="{BB962C8B-B14F-4D97-AF65-F5344CB8AC3E}">
        <p14:creationId xmlns:p14="http://schemas.microsoft.com/office/powerpoint/2010/main" val="1689529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CCENT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CCENT’s research efforts and educational activities are aimed at contributing to the understanding and diffusion of new telecommunications/networking technologies thus, we welcome the exchange of ideas, projects and technology discussions with the community at large and hope that the educational and technical reports material that we produce and reference becomes useful to a wide audience and promotes the use of new technologies.</a:t>
            </a:r>
            <a:endParaRPr lang="en-US" dirty="0" smtClean="0"/>
          </a:p>
        </p:txBody>
      </p:sp>
    </p:spTree>
    <p:extLst>
      <p:ext uri="{BB962C8B-B14F-4D97-AF65-F5344CB8AC3E}">
        <p14:creationId xmlns:p14="http://schemas.microsoft.com/office/powerpoint/2010/main" val="3506874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 of Convergence</a:t>
            </a:r>
            <a:endParaRPr lang="en-US" dirty="0"/>
          </a:p>
        </p:txBody>
      </p:sp>
      <p:sp>
        <p:nvSpPr>
          <p:cNvPr id="3" name="Content Placeholder 2"/>
          <p:cNvSpPr>
            <a:spLocks noGrp="1"/>
          </p:cNvSpPr>
          <p:nvPr>
            <p:ph idx="1"/>
          </p:nvPr>
        </p:nvSpPr>
        <p:spPr/>
        <p:txBody>
          <a:bodyPr>
            <a:normAutofit lnSpcReduction="10000"/>
          </a:bodyPr>
          <a:lstStyle/>
          <a:p>
            <a:r>
              <a:rPr lang="en-US" b="1" dirty="0"/>
              <a:t>“Digital Convergence”</a:t>
            </a:r>
            <a:r>
              <a:rPr lang="en-US" dirty="0"/>
              <a:t> refers to the profound changes in the structure of media caused by the emergence of digital technologies as the dominant method for representing, storing, and communicating </a:t>
            </a:r>
            <a:r>
              <a:rPr lang="en-US" dirty="0" smtClean="0"/>
              <a:t>information.</a:t>
            </a:r>
          </a:p>
          <a:p>
            <a:r>
              <a:rPr lang="en-US" dirty="0"/>
              <a:t>In the past, information and communication technologies were segmented into discrete economic and technical systems with minimal capabilities for interoperability.</a:t>
            </a:r>
            <a:endParaRPr lang="en-US" dirty="0" smtClean="0"/>
          </a:p>
        </p:txBody>
      </p:sp>
    </p:spTree>
    <p:extLst>
      <p:ext uri="{BB962C8B-B14F-4D97-AF65-F5344CB8AC3E}">
        <p14:creationId xmlns:p14="http://schemas.microsoft.com/office/powerpoint/2010/main" val="4045989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Digital Convergence</a:t>
            </a:r>
            <a:endParaRPr lang="en-US" dirty="0"/>
          </a:p>
        </p:txBody>
      </p:sp>
      <p:sp>
        <p:nvSpPr>
          <p:cNvPr id="3" name="Content Placeholder 2"/>
          <p:cNvSpPr>
            <a:spLocks noGrp="1"/>
          </p:cNvSpPr>
          <p:nvPr>
            <p:ph idx="1"/>
          </p:nvPr>
        </p:nvSpPr>
        <p:spPr>
          <a:xfrm>
            <a:off x="457200" y="1371600"/>
            <a:ext cx="8229600" cy="4876800"/>
          </a:xfrm>
        </p:spPr>
        <p:txBody>
          <a:bodyPr>
            <a:normAutofit fontScale="92500" lnSpcReduction="10000"/>
          </a:bodyPr>
          <a:lstStyle/>
          <a:p>
            <a:r>
              <a:rPr lang="en-US" dirty="0"/>
              <a:t>The coming together, into a single application or service, of information content from sound broadcasting, telephony, television, motion pictures, photography, printed text and </a:t>
            </a:r>
            <a:r>
              <a:rPr lang="en-US" dirty="0" smtClean="0"/>
              <a:t>money.</a:t>
            </a:r>
          </a:p>
          <a:p>
            <a:r>
              <a:rPr lang="en-US" dirty="0"/>
              <a:t>A growing amount of overlap in the functions that can be performed by different physical telecommunication </a:t>
            </a:r>
            <a:r>
              <a:rPr lang="en-US" dirty="0" smtClean="0"/>
              <a:t>networks.</a:t>
            </a:r>
          </a:p>
          <a:p>
            <a:r>
              <a:rPr lang="en-US" dirty="0"/>
              <a:t>A growth in the interactivity, interoperability and connectedness of different networks and information appliances in the home and the office.</a:t>
            </a:r>
            <a:endParaRPr lang="en-US" dirty="0" smtClean="0"/>
          </a:p>
        </p:txBody>
      </p:sp>
    </p:spTree>
    <p:extLst>
      <p:ext uri="{BB962C8B-B14F-4D97-AF65-F5344CB8AC3E}">
        <p14:creationId xmlns:p14="http://schemas.microsoft.com/office/powerpoint/2010/main" val="2830252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944563"/>
          </a:xfrm>
        </p:spPr>
        <p:txBody>
          <a:bodyPr>
            <a:normAutofit/>
          </a:bodyPr>
          <a:lstStyle/>
          <a:p>
            <a:r>
              <a:rPr lang="en-US" dirty="0" smtClean="0"/>
              <a:t>CCENT</a:t>
            </a:r>
            <a:endParaRPr lang="en-US" dirty="0"/>
          </a:p>
        </p:txBody>
      </p:sp>
      <p:sp>
        <p:nvSpPr>
          <p:cNvPr id="3" name="Content Placeholder 2"/>
          <p:cNvSpPr>
            <a:spLocks noGrp="1"/>
          </p:cNvSpPr>
          <p:nvPr>
            <p:ph idx="1"/>
          </p:nvPr>
        </p:nvSpPr>
        <p:spPr>
          <a:xfrm>
            <a:off x="457200" y="1371600"/>
            <a:ext cx="8229600" cy="4876800"/>
          </a:xfrm>
        </p:spPr>
        <p:txBody>
          <a:bodyPr>
            <a:normAutofit fontScale="92500" lnSpcReduction="20000"/>
          </a:bodyPr>
          <a:lstStyle/>
          <a:p>
            <a:r>
              <a:rPr lang="en-US" b="1" dirty="0" smtClean="0"/>
              <a:t>CCENT</a:t>
            </a:r>
            <a:r>
              <a:rPr lang="en-US" dirty="0"/>
              <a:t> is an initiative by the School of Information Studies to research on how inter-operable systems and technologies are converging to provide solutions for industries and </a:t>
            </a:r>
            <a:r>
              <a:rPr lang="en-US" dirty="0" smtClean="0"/>
              <a:t>economies.</a:t>
            </a:r>
          </a:p>
          <a:p>
            <a:r>
              <a:rPr lang="en-US" dirty="0"/>
              <a:t>The main focus of the center is to research on upcoming technologies and to identify where it fits in at the level of enterprise technological architecture. In the process, our aim is to create a culture of knowledge management through experiential learning for both graduate and under-graduate students.</a:t>
            </a:r>
            <a:endParaRPr lang="en-US" dirty="0" smtClean="0"/>
          </a:p>
        </p:txBody>
      </p:sp>
    </p:spTree>
    <p:extLst>
      <p:ext uri="{BB962C8B-B14F-4D97-AF65-F5344CB8AC3E}">
        <p14:creationId xmlns:p14="http://schemas.microsoft.com/office/powerpoint/2010/main" val="2860804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Mission Statement</a:t>
            </a:r>
            <a:endParaRPr lang="en-US" dirty="0"/>
          </a:p>
        </p:txBody>
      </p:sp>
      <p:sp>
        <p:nvSpPr>
          <p:cNvPr id="3" name="Content Placeholder 2"/>
          <p:cNvSpPr>
            <a:spLocks noGrp="1"/>
          </p:cNvSpPr>
          <p:nvPr>
            <p:ph idx="1"/>
          </p:nvPr>
        </p:nvSpPr>
        <p:spPr>
          <a:xfrm>
            <a:off x="152400" y="1371601"/>
            <a:ext cx="8839200" cy="4754563"/>
          </a:xfrm>
        </p:spPr>
        <p:txBody>
          <a:bodyPr>
            <a:normAutofit fontScale="77500" lnSpcReduction="20000"/>
          </a:bodyPr>
          <a:lstStyle/>
          <a:p>
            <a:r>
              <a:rPr lang="en-US" dirty="0"/>
              <a:t>The mission of the Center for Convergence and Emerging Network Technologies is to understand the future of networking technologies, and to engage students, faculty and industry in the process of defining and shaping that future.</a:t>
            </a:r>
          </a:p>
          <a:p>
            <a:r>
              <a:rPr lang="en-US" dirty="0"/>
              <a:t>Convergence refers to the power of digital media to provide unified communications and new applications, devices and networks involving voice, video, data, text and money.</a:t>
            </a:r>
          </a:p>
          <a:p>
            <a:r>
              <a:rPr lang="en-US" dirty="0"/>
              <a:t>Emerging Network Technologies refers to the other economic and technological trends affecting networking, such as new architectures and protocols and new forms of wireless broadband access.</a:t>
            </a:r>
          </a:p>
          <a:p>
            <a:r>
              <a:rPr lang="en-US" dirty="0"/>
              <a:t>The Center’s research is interdisciplinary and applied, focusing on the management and use of networks and communication as well as relevant public policy and industrial organization issues.</a:t>
            </a:r>
          </a:p>
        </p:txBody>
      </p:sp>
    </p:spTree>
    <p:extLst>
      <p:ext uri="{BB962C8B-B14F-4D97-AF65-F5344CB8AC3E}">
        <p14:creationId xmlns:p14="http://schemas.microsoft.com/office/powerpoint/2010/main" val="2907889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944563"/>
          </a:xfrm>
        </p:spPr>
        <p:txBody>
          <a:bodyPr>
            <a:normAutofit/>
          </a:bodyPr>
          <a:lstStyle/>
          <a:p>
            <a:r>
              <a:rPr lang="en-US" dirty="0" smtClean="0"/>
              <a:t>Current Focus Areas</a:t>
            </a:r>
            <a:endParaRPr lang="en-US" dirty="0"/>
          </a:p>
        </p:txBody>
      </p:sp>
      <p:sp>
        <p:nvSpPr>
          <p:cNvPr id="3" name="Content Placeholder 2"/>
          <p:cNvSpPr>
            <a:spLocks noGrp="1"/>
          </p:cNvSpPr>
          <p:nvPr>
            <p:ph idx="1"/>
          </p:nvPr>
        </p:nvSpPr>
        <p:spPr>
          <a:xfrm>
            <a:off x="457200" y="1371600"/>
            <a:ext cx="8229600" cy="4876800"/>
          </a:xfrm>
        </p:spPr>
        <p:txBody>
          <a:bodyPr>
            <a:normAutofit fontScale="92500" lnSpcReduction="20000"/>
          </a:bodyPr>
          <a:lstStyle/>
          <a:p>
            <a:r>
              <a:rPr lang="en-US" dirty="0"/>
              <a:t>Wireless Networking: 802.11 WLANs (802.11a/b/g/n), Wireless WANs (</a:t>
            </a:r>
            <a:r>
              <a:rPr lang="en-US" dirty="0" err="1"/>
              <a:t>WiMAX</a:t>
            </a:r>
            <a:r>
              <a:rPr lang="en-US" dirty="0"/>
              <a:t>, 3G, EVDO, UMTS)</a:t>
            </a:r>
          </a:p>
          <a:p>
            <a:r>
              <a:rPr lang="en-US" dirty="0"/>
              <a:t>Unified Communication: VOIP, SIP, Fixed Mobile Convergence, Mobile to Mobile Convergence</a:t>
            </a:r>
          </a:p>
          <a:p>
            <a:r>
              <a:rPr lang="en-US" dirty="0"/>
              <a:t>Enterprise Networking: WAN Optimization, Network Access Control, 10G Ethernet, Carrier Ethernet.</a:t>
            </a:r>
          </a:p>
          <a:p>
            <a:r>
              <a:rPr lang="en-US" dirty="0"/>
              <a:t>Mobile Applications: Mobile OS Security, Android Application Development, HTML5+JavaScript+CSS for App development</a:t>
            </a:r>
            <a:endParaRPr lang="en-US" dirty="0" smtClean="0"/>
          </a:p>
        </p:txBody>
      </p:sp>
    </p:spTree>
    <p:extLst>
      <p:ext uri="{BB962C8B-B14F-4D97-AF65-F5344CB8AC3E}">
        <p14:creationId xmlns:p14="http://schemas.microsoft.com/office/powerpoint/2010/main" val="27172079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14425D"/>
      </a:hlink>
      <a:folHlink>
        <a:srgbClr val="14425D"/>
      </a:folHlink>
    </a:clrScheme>
    <a:fontScheme name="Custom 1">
      <a:majorFont>
        <a:latin typeface="Franklin Gothic Demi Cond"/>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404</Words>
  <Application>Microsoft Office PowerPoint</Application>
  <PresentationFormat>On-screen Show (4:3)</PresentationFormat>
  <Paragraphs>27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CCENT</vt:lpstr>
      <vt:lpstr>CCENT</vt:lpstr>
      <vt:lpstr>CCENT</vt:lpstr>
      <vt:lpstr>Concept of Convergence</vt:lpstr>
      <vt:lpstr>Digital Convergence</vt:lpstr>
      <vt:lpstr>CCENT</vt:lpstr>
      <vt:lpstr>Mission Statement</vt:lpstr>
      <vt:lpstr>Current Focus Areas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Clarke</dc:creator>
  <cp:lastModifiedBy>s-ist-digitalsign</cp:lastModifiedBy>
  <cp:revision>19</cp:revision>
  <dcterms:created xsi:type="dcterms:W3CDTF">2010-08-27T19:04:21Z</dcterms:created>
  <dcterms:modified xsi:type="dcterms:W3CDTF">2014-02-04T20:30:38Z</dcterms:modified>
</cp:coreProperties>
</file>