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stin Dean" initials="JD" lastIdx="4" clrIdx="0">
    <p:extLst>
      <p:ext uri="{19B8F6BF-5375-455C-9EA6-DF929625EA0E}">
        <p15:presenceInfo xmlns:p15="http://schemas.microsoft.com/office/powerpoint/2012/main" userId="S::jdean@theadditiveagency.com::48d7c856-aa91-4f9a-9c9d-c7de74b978a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7780"/>
    <a:srgbClr val="D74100"/>
    <a:srgbClr val="000000"/>
    <a:srgbClr val="404040"/>
    <a:srgbClr val="6D777E"/>
    <a:srgbClr val="F76900"/>
    <a:srgbClr val="F768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0A1B5D5-9B99-4C35-A422-299274C87663}"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85" autoAdjust="0"/>
    <p:restoredTop sz="89452"/>
  </p:normalViewPr>
  <p:slideViewPr>
    <p:cSldViewPr snapToGrid="0" snapToObjects="1">
      <p:cViewPr varScale="1">
        <p:scale>
          <a:sx n="113" d="100"/>
          <a:sy n="113" d="100"/>
        </p:scale>
        <p:origin x="396" y="228"/>
      </p:cViewPr>
      <p:guideLst/>
    </p:cSldViewPr>
  </p:slideViewPr>
  <p:outlineViewPr>
    <p:cViewPr>
      <p:scale>
        <a:sx n="33" d="100"/>
        <a:sy n="33" d="100"/>
      </p:scale>
      <p:origin x="0" y="-127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52" d="100"/>
        <a:sy n="152" d="100"/>
      </p:scale>
      <p:origin x="0" y="0"/>
    </p:cViewPr>
  </p:sorterViewPr>
  <p:notesViewPr>
    <p:cSldViewPr snapToGrid="0" snapToObjects="1">
      <p:cViewPr varScale="1">
        <p:scale>
          <a:sx n="114" d="100"/>
          <a:sy n="114" d="100"/>
        </p:scale>
        <p:origin x="3544" y="1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C01379A-EF37-704C-8538-D0F73F424FA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2CBE97-3D0C-5045-9FE9-7F95CA6BE3F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CE2166-158B-7043-BC3D-862E3961CD8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20385E-9AEC-AE4B-9F29-034FFD6546A1}" type="slidenum">
              <a:rPr lang="en-US" smtClean="0"/>
              <a:t>‹#›</a:t>
            </a:fld>
            <a:endParaRPr lang="en-US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37B6664E-7B47-9F48-A0F4-96D7B082EC9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EE0C87-C4B2-804D-A271-30F16C3C06F1}" type="datetimeFigureOut">
              <a:rPr lang="en-US" smtClean="0"/>
              <a:t>1/22/2026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2547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D088AB-38D9-574D-9FE4-C1ABD659377A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C9CC7F-D7FD-7142-9894-9CD0A54CFB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172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with Block S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D7C3A-EF0B-4240-8101-CB6524BBA4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1520" y="1879447"/>
            <a:ext cx="658368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FAD06B-ADEF-9846-AB81-A4E3AE9CC5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1520" y="4975122"/>
            <a:ext cx="6583680" cy="103976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7" name="Picture 3" descr="Syracuse University is presented next to a block S in orange on a white background." title="Syracuse University Logo">
            <a:extLst>
              <a:ext uri="{FF2B5EF4-FFF2-40B4-BE49-F238E27FC236}">
                <a16:creationId xmlns:a16="http://schemas.microsoft.com/office/drawing/2014/main" id="{45EA3A71-4B99-694C-96D0-5C3A8731AD4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40664" y="466344"/>
            <a:ext cx="3300984" cy="62179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1221376-2AE5-2440-A379-02BA6AB5759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571667" y="442093"/>
            <a:ext cx="4335411" cy="5963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2758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9FBE8-57B1-984B-85C1-A3E9EEE3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3B3998B0-802F-B748-B5BA-6FE0D747129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841248" y="1828800"/>
            <a:ext cx="10515600" cy="435254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140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BF2A658F-CD0B-4645-8298-83CE8302A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0D1DCB07-D8B9-C74E-BA30-F4E3DA9511D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2070101"/>
            <a:ext cx="12192000" cy="478789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558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8A667-DD05-564E-B57D-77CECB3AE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55991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401000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with Photo (Orange)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B9ABE-199D-114A-BD4B-8AB0CAAC2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31" y="1060809"/>
            <a:ext cx="5224821" cy="2852737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59A87B-9450-B342-898B-1B56515C9D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088" y="4114800"/>
            <a:ext cx="5224821" cy="15001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0816FEDB-1838-C944-A3FD-F00975D579E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492240" y="0"/>
            <a:ext cx="5699760" cy="6858000"/>
          </a:xfrm>
          <a:solidFill>
            <a:schemeClr val="tx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04062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with Photo (Navy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B9ABE-199D-114A-BD4B-8AB0CAAC2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31" y="1060809"/>
            <a:ext cx="5224821" cy="2852737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59A87B-9450-B342-898B-1B56515C9D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031" y="4114800"/>
            <a:ext cx="5224821" cy="15001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C17D0421-183A-334C-9D76-A5BEBECDE60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492240" y="0"/>
            <a:ext cx="5699760" cy="68580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1767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(Orange)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B9ABE-199D-114A-BD4B-8AB0CAAC2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3836987"/>
            <a:ext cx="10515600" cy="1363663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59A87B-9450-B342-898B-1B56515C9D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357813"/>
            <a:ext cx="10515600" cy="71945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171071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(Navy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B9ABE-199D-114A-BD4B-8AB0CAAC2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3836987"/>
            <a:ext cx="10515600" cy="1363663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59A87B-9450-B342-898B-1B56515C9D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357813"/>
            <a:ext cx="10515600" cy="71945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875742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 descr="This rectangle is a decorative element that becomes a white background for the orange logo at the top left of the slide. " title="Decorative Background">
            <a:extLst>
              <a:ext uri="{FF2B5EF4-FFF2-40B4-BE49-F238E27FC236}">
                <a16:creationId xmlns:a16="http://schemas.microsoft.com/office/drawing/2014/main" id="{982ED1EF-5686-E24D-9F47-3384F095732F}"/>
              </a:ext>
            </a:extLst>
          </p:cNvPr>
          <p:cNvSpPr/>
          <p:nvPr userDrawn="1"/>
        </p:nvSpPr>
        <p:spPr>
          <a:xfrm>
            <a:off x="0" y="0"/>
            <a:ext cx="12191999" cy="1188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8378F63C-0147-3441-9377-F9E2452D2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4332" y="2778847"/>
            <a:ext cx="5486400" cy="1737360"/>
          </a:xfrm>
        </p:spPr>
        <p:txBody>
          <a:bodyPr>
            <a:normAutofit/>
          </a:bodyPr>
          <a:lstStyle>
            <a:lvl1pPr>
              <a:defRPr sz="6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5" name="Picture 2" descr="Syracuse University is presented next to a block S in orange on a white background." title="Syracuse University Logo">
            <a:extLst>
              <a:ext uri="{FF2B5EF4-FFF2-40B4-BE49-F238E27FC236}">
                <a16:creationId xmlns:a16="http://schemas.microsoft.com/office/drawing/2014/main" id="{DB50F347-9886-324C-A880-F8E9B3A822C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90" r="-90"/>
          <a:stretch/>
        </p:blipFill>
        <p:spPr>
          <a:xfrm>
            <a:off x="696058" y="365760"/>
            <a:ext cx="2418374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59861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 with Laurel (Orange)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3494660B-E1AB-AF43-9B1B-F34D5E1CC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0663" y="2766217"/>
            <a:ext cx="5486400" cy="1737360"/>
          </a:xfrm>
        </p:spPr>
        <p:txBody>
          <a:bodyPr tIns="0" bIns="0" anchor="t" anchorCtr="0">
            <a:normAutofit/>
          </a:bodyPr>
          <a:lstStyle>
            <a:lvl1pPr>
              <a:defRPr sz="6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6" name="Picture 3" descr="Syracuse University is presented next to a block S in white on an orange background." title="Syracuse University Logo">
            <a:extLst>
              <a:ext uri="{FF2B5EF4-FFF2-40B4-BE49-F238E27FC236}">
                <a16:creationId xmlns:a16="http://schemas.microsoft.com/office/drawing/2014/main" id="{041D6A3C-A6D7-5C40-8DB1-7F7F93BCA5D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69" t="408" r="-69" b="-408"/>
          <a:stretch/>
        </p:blipFill>
        <p:spPr>
          <a:xfrm>
            <a:off x="740664" y="466344"/>
            <a:ext cx="3300984" cy="621792"/>
          </a:xfrm>
          <a:prstGeom prst="rect">
            <a:avLst/>
          </a:prstGeom>
        </p:spPr>
      </p:pic>
      <p:pic>
        <p:nvPicPr>
          <p:cNvPr id="7" name="Picture 3" descr="The laurel from the Syracuse University seal is cropped to fit the right side of the slide. The laurel consists of a series of leaves in an arch. The laurel is white on top of an orange background." title="Syracuse University Laurel">
            <a:extLst>
              <a:ext uri="{FF2B5EF4-FFF2-40B4-BE49-F238E27FC236}">
                <a16:creationId xmlns:a16="http://schemas.microsoft.com/office/drawing/2014/main" id="{4F9193E3-243E-1B45-8467-4622423DF06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hqprint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7" t="19247" r="69129" b="23976"/>
          <a:stretch/>
        </p:blipFill>
        <p:spPr>
          <a:xfrm>
            <a:off x="8339328" y="0"/>
            <a:ext cx="384962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31433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with Block S (Nav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D7C3A-EF0B-4240-8101-CB6524BBA4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1520" y="1879447"/>
            <a:ext cx="658368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FAD06B-ADEF-9846-AB81-A4E3AE9CC5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1520" y="4975122"/>
            <a:ext cx="6583680" cy="103976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8" name="Picture 3" descr="Syracuse University is presented next to a block S in orange on a white background." title="Syracuse University Logo">
            <a:extLst>
              <a:ext uri="{FF2B5EF4-FFF2-40B4-BE49-F238E27FC236}">
                <a16:creationId xmlns:a16="http://schemas.microsoft.com/office/drawing/2014/main" id="{33CC16B8-858B-E641-A281-B2BCE05C59E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40664" y="466344"/>
            <a:ext cx="3300984" cy="62179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D46B1D7-54A6-6E48-B3EB-C57020102EE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571666" y="447261"/>
            <a:ext cx="4335412" cy="5963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13944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 with Laurel (Navy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FF41C7C-C8A5-FE4C-AF93-AC5D5F45F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0664" y="2766217"/>
            <a:ext cx="5483335" cy="1737360"/>
          </a:xfrm>
        </p:spPr>
        <p:txBody>
          <a:bodyPr tIns="0" bIns="0" anchor="t" anchorCtr="0">
            <a:noAutofit/>
          </a:bodyPr>
          <a:lstStyle>
            <a:lvl1pPr>
              <a:defRPr sz="66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6" name="Picture 3" descr="Syracuse University is presented next to a block S in orange on a navy background." title="Syracuse University Logo">
            <a:extLst>
              <a:ext uri="{FF2B5EF4-FFF2-40B4-BE49-F238E27FC236}">
                <a16:creationId xmlns:a16="http://schemas.microsoft.com/office/drawing/2014/main" id="{AA5B4474-4214-1746-A7BA-39AF0E90AC9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40664" y="466344"/>
            <a:ext cx="3300984" cy="621792"/>
          </a:xfrm>
          <a:prstGeom prst="rect">
            <a:avLst/>
          </a:prstGeom>
        </p:spPr>
      </p:pic>
      <p:pic>
        <p:nvPicPr>
          <p:cNvPr id="7" name="Picture 3" descr="The laurel from the Syracuse University seal is cropped to fit the right side of the slide. The laurel consists of a series of leaves in an arch. The laurel is white on top of a navy background." title="Syracuse University Laurel">
            <a:extLst>
              <a:ext uri="{FF2B5EF4-FFF2-40B4-BE49-F238E27FC236}">
                <a16:creationId xmlns:a16="http://schemas.microsoft.com/office/drawing/2014/main" id="{6698A982-DF1C-E541-8680-695565939B7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hqprint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7" t="19247" r="69129" b="23976"/>
          <a:stretch/>
        </p:blipFill>
        <p:spPr>
          <a:xfrm>
            <a:off x="8339328" y="0"/>
            <a:ext cx="384962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1530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with Block S (Orange)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D7C3A-EF0B-4240-8101-CB6524BBA4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1520" y="1879447"/>
            <a:ext cx="658368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FAD06B-ADEF-9846-AB81-A4E3AE9CC5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1520" y="4975122"/>
            <a:ext cx="6583680" cy="103976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8" name="Picture 3" descr="Syracuse University is presented next to a block S in white on an orange background" title="Syracuse University Logo">
            <a:extLst>
              <a:ext uri="{FF2B5EF4-FFF2-40B4-BE49-F238E27FC236}">
                <a16:creationId xmlns:a16="http://schemas.microsoft.com/office/drawing/2014/main" id="{7CF03E9B-FCD7-F442-A254-65ABE0B4FC5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69" t="408" r="-69" b="-408"/>
          <a:stretch/>
        </p:blipFill>
        <p:spPr>
          <a:xfrm>
            <a:off x="740664" y="466344"/>
            <a:ext cx="3300984" cy="62179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6CDF402-FE80-D343-802B-79962E0F5A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571666" y="447261"/>
            <a:ext cx="4335412" cy="5963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4930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Photo (Orange)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D7C3A-EF0B-4240-8101-CB6524BBA4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1879447"/>
            <a:ext cx="4390103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FAD06B-ADEF-9846-AB81-A4E3AE9CC5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200" y="4975122"/>
            <a:ext cx="4390103" cy="103976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369042D0-5033-4541-ADD4-1239414CD9A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029200" y="0"/>
            <a:ext cx="7162800" cy="68580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pic>
        <p:nvPicPr>
          <p:cNvPr id="7" name="Picture 4" descr="Syracuse University is presented next to a block S in white on an orange background" title="Syracuse University Logo">
            <a:extLst>
              <a:ext uri="{FF2B5EF4-FFF2-40B4-BE49-F238E27FC236}">
                <a16:creationId xmlns:a16="http://schemas.microsoft.com/office/drawing/2014/main" id="{DE7701AA-76BC-3943-BF2D-8660BCB5DAE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735" b="735"/>
          <a:stretch/>
        </p:blipFill>
        <p:spPr>
          <a:xfrm>
            <a:off x="457200" y="457200"/>
            <a:ext cx="3300984" cy="621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3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Photo (Navy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D7C3A-EF0B-4240-8101-CB6524BBA4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1879447"/>
            <a:ext cx="4390103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FAD06B-ADEF-9846-AB81-A4E3AE9CC5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200" y="4975122"/>
            <a:ext cx="4390103" cy="103976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DC87AD74-788A-2745-9A83-3936DD28B95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029200" y="0"/>
            <a:ext cx="7162800" cy="68580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pic>
        <p:nvPicPr>
          <p:cNvPr id="6" name="Picture 4" descr="Syracuse University is presented next to a block S in orange on a navy background. " title="Syracuse University Logo">
            <a:extLst>
              <a:ext uri="{FF2B5EF4-FFF2-40B4-BE49-F238E27FC236}">
                <a16:creationId xmlns:a16="http://schemas.microsoft.com/office/drawing/2014/main" id="{BAA10509-61C6-614C-9E42-CC55FDFFA38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57200" y="457200"/>
            <a:ext cx="3300984" cy="621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864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7A350-A569-4D4A-A8C5-9F53139FA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04DD360-C2B2-1A49-B668-FE02618F2B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 marL="0" indent="0">
              <a:buNone/>
              <a:defRPr sz="3200"/>
            </a:lvl1pPr>
            <a:lvl2pPr marL="9525" indent="0">
              <a:buNone/>
              <a:tabLst/>
              <a:defRPr sz="2800"/>
            </a:lvl2pPr>
            <a:lvl3pPr marL="9525" indent="0">
              <a:buNone/>
              <a:tabLst/>
              <a:defRPr sz="2800"/>
            </a:lvl3pPr>
            <a:lvl4pPr marL="9525" indent="0">
              <a:buNone/>
              <a:tabLst/>
              <a:defRPr sz="2400"/>
            </a:lvl4pPr>
            <a:lvl5pPr marL="9525" indent="0">
              <a:buNone/>
              <a:tabLst/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78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9FBE8-57B1-984B-85C1-A3E9EEE3DD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5067853-CEB1-FC44-B005-DDF70C5D10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0712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DF407E-022E-794A-A444-D97BCE8B5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5029A84-5503-7243-AB5C-33942C7CB2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8D58A4AA-3BBA-CD47-9E72-7974705306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612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with Sub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D03F8-3E42-A544-82DD-AA6A2FE1F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292CCD6E-072F-2642-AB45-71658C9093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825625"/>
            <a:ext cx="5157787" cy="731520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800" b="1" i="0">
                <a:solidFill>
                  <a:schemeClr val="accent1"/>
                </a:solidFill>
                <a:latin typeface="Sherman Sans Bold" pitchFamily="2" charset="77"/>
                <a:ea typeface="Sherman Sans Bold" pitchFamily="2" charset="77"/>
                <a:cs typeface="Verdan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FCF624C1-8860-7343-A9C7-D4AE6D946B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651761"/>
            <a:ext cx="5157787" cy="352520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6F7A2362-C790-E647-BCBF-A98393C550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825625"/>
            <a:ext cx="5183188" cy="731520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800" b="1" i="0">
                <a:solidFill>
                  <a:schemeClr val="accent1"/>
                </a:solidFill>
                <a:latin typeface="Sherman Sans Bold" pitchFamily="2" charset="77"/>
                <a:ea typeface="Sherman Sans Bold" pitchFamily="2" charset="77"/>
                <a:cs typeface="Verdan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03FD1DC2-B954-A943-AD79-573CC1E41B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51761"/>
            <a:ext cx="5183188" cy="352520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15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194CB2F0-51AE-5C4D-B565-575D8027D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CBCC5045-1D03-7D4A-9807-27BCB241BD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2544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9" name="Straight Connector 3">
            <a:extLst>
              <a:ext uri="{FF2B5EF4-FFF2-40B4-BE49-F238E27FC236}">
                <a16:creationId xmlns:a16="http://schemas.microsoft.com/office/drawing/2014/main" id="{08139C9B-1722-DF45-9141-674D6389476B}"/>
              </a:ext>
            </a:extLst>
          </p:cNvPr>
          <p:cNvCxnSpPr>
            <a:cxnSpLocks/>
          </p:cNvCxnSpPr>
          <p:nvPr userDrawn="1"/>
        </p:nvCxnSpPr>
        <p:spPr>
          <a:xfrm>
            <a:off x="838200" y="6355845"/>
            <a:ext cx="10515600" cy="0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4">
            <a:extLst>
              <a:ext uri="{FF2B5EF4-FFF2-40B4-BE49-F238E27FC236}">
                <a16:creationId xmlns:a16="http://schemas.microsoft.com/office/drawing/2014/main" id="{B074448F-ECDF-DC44-9F43-FD59771C7B33}"/>
              </a:ext>
            </a:extLst>
          </p:cNvPr>
          <p:cNvSpPr txBox="1"/>
          <p:nvPr userDrawn="1"/>
        </p:nvSpPr>
        <p:spPr>
          <a:xfrm>
            <a:off x="838200" y="6355845"/>
            <a:ext cx="1919243" cy="365125"/>
          </a:xfrm>
          <a:prstGeom prst="rect">
            <a:avLst/>
          </a:prstGeom>
          <a:noFill/>
        </p:spPr>
        <p:txBody>
          <a:bodyPr wrap="none" lIns="0" rIns="0" rtlCol="0" anchor="ctr">
            <a:noAutofit/>
          </a:bodyPr>
          <a:lstStyle/>
          <a:p>
            <a:r>
              <a:rPr lang="en-US" sz="1100" dirty="0">
                <a:solidFill>
                  <a:schemeClr val="tx2"/>
                </a:solidFill>
                <a:latin typeface="Sherman Serif Book" pitchFamily="2" charset="77"/>
                <a:ea typeface="Sherman Serif Book" pitchFamily="2" charset="77"/>
                <a:cs typeface="Verdana" panose="020B0604030504040204" pitchFamily="34" charset="0"/>
              </a:rPr>
              <a:t>Syracuse University</a:t>
            </a:r>
          </a:p>
        </p:txBody>
      </p:sp>
      <p:sp>
        <p:nvSpPr>
          <p:cNvPr id="12" name="TextBox 5">
            <a:extLst>
              <a:ext uri="{FF2B5EF4-FFF2-40B4-BE49-F238E27FC236}">
                <a16:creationId xmlns:a16="http://schemas.microsoft.com/office/drawing/2014/main" id="{5617610D-C255-5549-8A79-A9BD2F9C5841}"/>
              </a:ext>
            </a:extLst>
          </p:cNvPr>
          <p:cNvSpPr txBox="1"/>
          <p:nvPr userDrawn="1"/>
        </p:nvSpPr>
        <p:spPr>
          <a:xfrm>
            <a:off x="9434557" y="6355845"/>
            <a:ext cx="1919243" cy="365125"/>
          </a:xfrm>
          <a:prstGeom prst="rect">
            <a:avLst/>
          </a:prstGeom>
          <a:noFill/>
        </p:spPr>
        <p:txBody>
          <a:bodyPr wrap="none" lIns="0" rIns="0" rtlCol="0" anchor="ctr">
            <a:noAutofit/>
          </a:bodyPr>
          <a:lstStyle/>
          <a:p>
            <a:pPr algn="r"/>
            <a:fld id="{9A343670-1D05-7C47-B2D6-B371475A4076}" type="slidenum">
              <a:rPr lang="en-US" sz="1000" b="0" smtClean="0">
                <a:solidFill>
                  <a:schemeClr val="tx2"/>
                </a:solidFill>
                <a:latin typeface="Sherman Sans Book" pitchFamily="2" charset="77"/>
                <a:ea typeface="Sherman Sans Book" pitchFamily="2" charset="77"/>
                <a:cs typeface="Verdana" panose="020B0604030504040204" pitchFamily="34" charset="0"/>
              </a:rPr>
              <a:t>‹#›</a:t>
            </a:fld>
            <a:endParaRPr lang="en-US" sz="1000" b="0" dirty="0">
              <a:solidFill>
                <a:schemeClr val="tx2"/>
              </a:solidFill>
              <a:latin typeface="Sherman Sans Book" pitchFamily="2" charset="77"/>
              <a:ea typeface="Sherman Sans Book" pitchFamily="2" charset="77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8965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65" r:id="rId3"/>
    <p:sldLayoutId id="2147483666" r:id="rId4"/>
    <p:sldLayoutId id="2147483668" r:id="rId5"/>
    <p:sldLayoutId id="2147483671" r:id="rId6"/>
    <p:sldLayoutId id="2147483650" r:id="rId7"/>
    <p:sldLayoutId id="2147483652" r:id="rId8"/>
    <p:sldLayoutId id="2147483653" r:id="rId9"/>
    <p:sldLayoutId id="2147483672" r:id="rId10"/>
    <p:sldLayoutId id="2147483655" r:id="rId11"/>
    <p:sldLayoutId id="2147483654" r:id="rId12"/>
    <p:sldLayoutId id="2147483673" r:id="rId13"/>
    <p:sldLayoutId id="2147483658" r:id="rId14"/>
    <p:sldLayoutId id="2147483657" r:id="rId15"/>
    <p:sldLayoutId id="2147483662" r:id="rId16"/>
    <p:sldLayoutId id="2147483663" r:id="rId17"/>
    <p:sldLayoutId id="2147483656" r:id="rId18"/>
    <p:sldLayoutId id="2147483660" r:id="rId19"/>
    <p:sldLayoutId id="2147483661" r:id="rId2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2"/>
          </a:solidFill>
          <a:latin typeface="Sherman Sans Book" pitchFamily="2" charset="77"/>
          <a:ea typeface="Sherman Sans Book" pitchFamily="2" charset="77"/>
          <a:cs typeface="Verdan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0"/>
        </a:spcBef>
        <a:spcAft>
          <a:spcPts val="1200"/>
        </a:spcAft>
        <a:buClr>
          <a:schemeClr val="tx2"/>
        </a:buClr>
        <a:buFont typeface="Arial" panose="020B0604020202020204" pitchFamily="34" charset="0"/>
        <a:buChar char="•"/>
        <a:defRPr sz="3200" kern="1200">
          <a:solidFill>
            <a:schemeClr val="accent1"/>
          </a:solidFill>
          <a:latin typeface="Sherman Sans Book" pitchFamily="2" charset="77"/>
          <a:ea typeface="Sherman Sans Book" pitchFamily="2" charset="77"/>
          <a:cs typeface="Verdana" panose="020B060403050404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0"/>
        </a:spcBef>
        <a:spcAft>
          <a:spcPts val="1200"/>
        </a:spcAft>
        <a:buClr>
          <a:schemeClr val="tx2"/>
        </a:buClr>
        <a:buFont typeface="System Font Regular"/>
        <a:buChar char="–"/>
        <a:defRPr sz="2800" kern="1200">
          <a:solidFill>
            <a:schemeClr val="accent1"/>
          </a:solidFill>
          <a:latin typeface="Sherman Sans Book" pitchFamily="2" charset="77"/>
          <a:ea typeface="Sherman Sans Book" pitchFamily="2" charset="77"/>
          <a:cs typeface="Verdana" panose="020B060403050404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0"/>
        </a:spcBef>
        <a:spcAft>
          <a:spcPts val="1200"/>
        </a:spcAft>
        <a:buClr>
          <a:schemeClr val="accent1"/>
        </a:buClr>
        <a:buFont typeface="Wingdings" pitchFamily="2" charset="2"/>
        <a:buChar char="§"/>
        <a:defRPr sz="2800" kern="1200">
          <a:solidFill>
            <a:schemeClr val="accent1"/>
          </a:solidFill>
          <a:latin typeface="Sherman Sans Book" pitchFamily="2" charset="77"/>
          <a:ea typeface="Sherman Sans Book" pitchFamily="2" charset="77"/>
          <a:cs typeface="Verdana" panose="020B060403050404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0"/>
        </a:spcBef>
        <a:spcAft>
          <a:spcPts val="1200"/>
        </a:spcAft>
        <a:buClr>
          <a:schemeClr val="accent1"/>
        </a:buClr>
        <a:buFont typeface="System Font Regular"/>
        <a:buChar char="–"/>
        <a:defRPr sz="2400" kern="1200">
          <a:solidFill>
            <a:schemeClr val="accent1"/>
          </a:solidFill>
          <a:latin typeface="Sherman Sans Book" pitchFamily="2" charset="77"/>
          <a:ea typeface="Sherman Sans Book" pitchFamily="2" charset="77"/>
          <a:cs typeface="Verdana" panose="020B060403050404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0"/>
        </a:spcBef>
        <a:spcAft>
          <a:spcPts val="1200"/>
        </a:spcAft>
        <a:buClrTx/>
        <a:buFont typeface="Arial" panose="020B0604020202020204" pitchFamily="34" charset="0"/>
        <a:buChar char="•"/>
        <a:defRPr sz="2400" kern="1200">
          <a:solidFill>
            <a:schemeClr val="accent1"/>
          </a:solidFill>
          <a:latin typeface="Sherman Sans Book" pitchFamily="2" charset="77"/>
          <a:ea typeface="Sherman Sans Book" pitchFamily="2" charset="77"/>
          <a:cs typeface="Verdan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B4CDE60-5F4F-BEEB-80FD-D30F2BC3E4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Southside Innovation Center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201F19-E31D-521A-001B-6D12DDCEF6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A project of the </a:t>
            </a:r>
          </a:p>
          <a:p>
            <a:r>
              <a:rPr lang="en-US" dirty="0"/>
              <a:t>Whitman School of Management</a:t>
            </a:r>
            <a:br>
              <a:rPr lang="en-US" dirty="0"/>
            </a:br>
            <a:r>
              <a:rPr lang="en-US" dirty="0"/>
              <a:t>Syracuse University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5847699-EB17-4FB4-78F7-942B7DF3C0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90132" y="-623744"/>
            <a:ext cx="12582132" cy="8265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4081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yracuse University Color Palette">
      <a:dk1>
        <a:srgbClr val="3F403F"/>
      </a:dk1>
      <a:lt1>
        <a:srgbClr val="FFFFFF"/>
      </a:lt1>
      <a:dk2>
        <a:srgbClr val="F76900"/>
      </a:dk2>
      <a:lt2>
        <a:srgbClr val="ADB3B8"/>
      </a:lt2>
      <a:accent1>
        <a:srgbClr val="000E54"/>
      </a:accent1>
      <a:accent2>
        <a:srgbClr val="FF431B"/>
      </a:accent2>
      <a:accent3>
        <a:srgbClr val="FF8E00"/>
      </a:accent3>
      <a:accent4>
        <a:srgbClr val="203299"/>
      </a:accent4>
      <a:accent5>
        <a:srgbClr val="2B72D7"/>
      </a:accent5>
      <a:accent6>
        <a:srgbClr val="F76900"/>
      </a:accent6>
      <a:hlink>
        <a:srgbClr val="D74100"/>
      </a:hlink>
      <a:folHlink>
        <a:srgbClr val="D74100"/>
      </a:folHlink>
    </a:clrScheme>
    <a:fontScheme name="Consolas-Verdana">
      <a:majorFont>
        <a:latin typeface="Consolas" panose="020B0609020204030204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Verdana" panose="020B060403050404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yracuseUniversity_PowerPointTemplate_ShermanBlank-2022" id="{DBA18635-013B-CD49-B913-D43A02277424}" vid="{04257061-F3EF-E74B-B8EF-5740B47CF96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ormat xmlns="f9e42896-8b14-4e2f-aa6f-7f161a3378f2" xsi:nil="true"/>
    <Thumbnail xmlns="f9e42896-8b14-4e2f-aa6f-7f161a3378f2" xsi:nil="true"/>
    <ReleaseDate xmlns="f9e42896-8b14-4e2f-aa6f-7f161a3378f2" xsi:nil="true"/>
    <Status xmlns="f9e42896-8b14-4e2f-aa6f-7f161a3378f2" xsi:nil="true"/>
    <ProjectLead xmlns="f9e42896-8b14-4e2f-aa6f-7f161a3378f2">
      <UserInfo>
        <DisplayName/>
        <AccountId xsi:nil="true"/>
        <AccountType/>
      </UserInfo>
    </ProjectLead>
    <Approver xmlns="f9e42896-8b14-4e2f-aa6f-7f161a3378f2">
      <UserInfo>
        <DisplayName/>
        <AccountId xsi:nil="true"/>
        <AccountType/>
      </UserInfo>
    </Approver>
    <Notes xmlns="f9e42896-8b14-4e2f-aa6f-7f161a3378f2" xsi:nil="true"/>
    <Rights xmlns="f9e42896-8b14-4e2f-aa6f-7f161a3378f2" xsi:nil="true"/>
    <WorkingFileName xmlns="f9e42896-8b14-4e2f-aa6f-7f161a3378f2">SyracuseUniversity_PowerPointTemplate_ShermanBlank-2022.pptx</WorkingFileNam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121330CC47A4747807E2CB489A43E62" ma:contentTypeVersion="13" ma:contentTypeDescription="Create a new document." ma:contentTypeScope="" ma:versionID="be0644a0e2284fd5ec9f5874223a5242">
  <xsd:schema xmlns:xsd="http://www.w3.org/2001/XMLSchema" xmlns:xs="http://www.w3.org/2001/XMLSchema" xmlns:p="http://schemas.microsoft.com/office/2006/metadata/properties" xmlns:ns2="f9e42896-8b14-4e2f-aa6f-7f161a3378f2" targetNamespace="http://schemas.microsoft.com/office/2006/metadata/properties" ma:root="true" ma:fieldsID="68e00bfb977a5d7451e956164dbf40cd" ns2:_="">
    <xsd:import namespace="f9e42896-8b14-4e2f-aa6f-7f161a3378f2"/>
    <xsd:element name="properties">
      <xsd:complexType>
        <xsd:sequence>
          <xsd:element name="documentManagement">
            <xsd:complexType>
              <xsd:all>
                <xsd:element ref="ns2:Thumbnail" minOccurs="0"/>
                <xsd:element ref="ns2:ReleaseDate" minOccurs="0"/>
                <xsd:element ref="ns2:ProjectLead" minOccurs="0"/>
                <xsd:element ref="ns2:Status" minOccurs="0"/>
                <xsd:element ref="ns2:Format" minOccurs="0"/>
                <xsd:element ref="ns2:Notes" minOccurs="0"/>
                <xsd:element ref="ns2:Approver" minOccurs="0"/>
                <xsd:element ref="ns2:Rights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WorkingFileNa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e42896-8b14-4e2f-aa6f-7f161a3378f2" elementFormDefault="qualified">
    <xsd:import namespace="http://schemas.microsoft.com/office/2006/documentManagement/types"/>
    <xsd:import namespace="http://schemas.microsoft.com/office/infopath/2007/PartnerControls"/>
    <xsd:element name="Thumbnail" ma:index="8" nillable="true" ma:displayName="Thumbnail" ma:format="Thumbnail" ma:internalName="Thumbnail">
      <xsd:simpleType>
        <xsd:restriction base="dms:Unknown"/>
      </xsd:simpleType>
    </xsd:element>
    <xsd:element name="ReleaseDate" ma:index="9" nillable="true" ma:displayName="Release date" ma:format="DateOnly" ma:internalName="ReleaseDate">
      <xsd:simpleType>
        <xsd:restriction base="dms:DateTime"/>
      </xsd:simpleType>
    </xsd:element>
    <xsd:element name="ProjectLead" ma:index="10" nillable="true" ma:displayName="Project lead" ma:format="Dropdown" ma:list="UserInfo" ma:SharePointGroup="0" ma:internalName="ProjectLead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atus" ma:index="11" nillable="true" ma:displayName="Status" ma:format="Dropdown" ma:internalName="Status">
      <xsd:simpleType>
        <xsd:restriction base="dms:Choice">
          <xsd:enumeration value="Not started"/>
          <xsd:enumeration value="Approved"/>
          <xsd:enumeration value="In progress"/>
          <xsd:enumeration value="Needs review"/>
          <xsd:enumeration value="Done"/>
        </xsd:restriction>
      </xsd:simpleType>
    </xsd:element>
    <xsd:element name="Format" ma:index="12" nillable="true" ma:displayName="Format" ma:format="Dropdown" ma:internalName="Format">
      <xsd:simpleType>
        <xsd:union memberTypes="dms:Text">
          <xsd:simpleType>
            <xsd:restriction base="dms:Choice">
              <xsd:enumeration value="SD"/>
              <xsd:enumeration value="HD"/>
              <xsd:enumeration value="Full HD"/>
              <xsd:enumeration value="Quad HD"/>
              <xsd:enumeration value="2K video"/>
              <xsd:enumeration value="4K video"/>
              <xsd:enumeration value="8K video"/>
            </xsd:restriction>
          </xsd:simpleType>
        </xsd:union>
      </xsd:simpleType>
    </xsd:element>
    <xsd:element name="Notes" ma:index="13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Approver" ma:index="14" nillable="true" ma:displayName="Approver" ma:format="Dropdown" ma:list="UserInfo" ma:SharePointGroup="0" ma:internalName="Approv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Rights" ma:index="15" nillable="true" ma:displayName="Rights" ma:format="Dropdown" ma:internalName="Rights">
      <xsd:simpleType>
        <xsd:union memberTypes="dms:Text">
          <xsd:simpleType>
            <xsd:restriction base="dms:Choice">
              <xsd:enumeration value="Royalty free"/>
              <xsd:enumeration value="Rights managed"/>
              <xsd:enumeration value="Fair use"/>
            </xsd:restriction>
          </xsd:simpleType>
        </xsd:union>
      </xsd:simpleType>
    </xsd:element>
    <xsd:element name="MediaServiceMetadata" ma:index="16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7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WorkingFileName" ma:index="20" nillable="true" ma:displayName="Working File Name" ma:description="the name of the file during build. The actual file name should be User Friendly." ma:format="Dropdown" ma:internalName="WorkingFileName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1059163-6604-4366-86B5-DE9E453B1112}">
  <ds:schemaRefs>
    <ds:schemaRef ds:uri="http://schemas.microsoft.com/office/2006/metadata/properties"/>
    <ds:schemaRef ds:uri="http://schemas.microsoft.com/office/infopath/2007/PartnerControls"/>
    <ds:schemaRef ds:uri="3843026c-6dc2-4259-a24c-cb8af4989c20"/>
    <ds:schemaRef ds:uri="5746b8e6-8532-4d52-b41e-1a3a19a389c2"/>
    <ds:schemaRef ds:uri="377aafbc-8d4b-4b64-9797-82ba5fb23e1e"/>
    <ds:schemaRef ds:uri="5a2e160f-3185-4759-82e2-55177340f03c"/>
    <ds:schemaRef ds:uri="f9e42896-8b14-4e2f-aa6f-7f161a3378f2"/>
  </ds:schemaRefs>
</ds:datastoreItem>
</file>

<file path=customXml/itemProps2.xml><?xml version="1.0" encoding="utf-8"?>
<ds:datastoreItem xmlns:ds="http://schemas.openxmlformats.org/officeDocument/2006/customXml" ds:itemID="{40EBB931-3271-460E-975D-2B9AE85FE5E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E37BFC9-56AE-4610-8ED1-9D1E0CA032F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9e42896-8b14-4e2f-aa6f-7f161a3378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Syracuse University Standard</Template>
  <TotalTime>2</TotalTime>
  <Words>14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Sherman Sans Bold</vt:lpstr>
      <vt:lpstr>Sherman Sans Book</vt:lpstr>
      <vt:lpstr>Sherman Serif Book</vt:lpstr>
      <vt:lpstr>System Font Regular</vt:lpstr>
      <vt:lpstr>Wingdings</vt:lpstr>
      <vt:lpstr>Office Theme</vt:lpstr>
      <vt:lpstr>Southside Innovation Center </vt:lpstr>
    </vt:vector>
  </TitlesOfParts>
  <Company>Syracuse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John Reedy Jr</dc:creator>
  <cp:lastModifiedBy>John Reedy Jr</cp:lastModifiedBy>
  <cp:revision>2</cp:revision>
  <dcterms:created xsi:type="dcterms:W3CDTF">2026-01-22T19:06:49Z</dcterms:created>
  <dcterms:modified xsi:type="dcterms:W3CDTF">2026-01-22T19:13:59Z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0x0101006121330CC47A4747807E2CB489A43E62</vt:lpwstr>
  </property>
  <property fmtid="{D5CDD505-2E9C-101B-9397-08002B2CF9AE}" pid="3" name="MediaServiceImageTags">
    <vt:lpwstr/>
  </property>
</Properties>
</file>