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0287000" cy="14630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31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394374"/>
            <a:ext cx="8743950" cy="5093547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7684348"/>
            <a:ext cx="7715250" cy="3532292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2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778933"/>
            <a:ext cx="2218134" cy="123985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778933"/>
            <a:ext cx="6525816" cy="1239858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3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3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3647444"/>
            <a:ext cx="8872538" cy="6085839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9790858"/>
            <a:ext cx="8872538" cy="3200399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4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3894667"/>
            <a:ext cx="4371975" cy="928285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3894667"/>
            <a:ext cx="4371975" cy="928285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8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778936"/>
            <a:ext cx="8872538" cy="28278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3586481"/>
            <a:ext cx="4351883" cy="175767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5344160"/>
            <a:ext cx="4351883" cy="786045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3586481"/>
            <a:ext cx="4373315" cy="175767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5344160"/>
            <a:ext cx="4373315" cy="786045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4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6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975360"/>
            <a:ext cx="3317825" cy="34137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2106510"/>
            <a:ext cx="5207794" cy="10397067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4389120"/>
            <a:ext cx="3317825" cy="813138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9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975360"/>
            <a:ext cx="3317825" cy="34137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2106510"/>
            <a:ext cx="5207794" cy="10397067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4389120"/>
            <a:ext cx="3317825" cy="813138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5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778936"/>
            <a:ext cx="8872538" cy="2827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3894667"/>
            <a:ext cx="8872538" cy="9282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3560217"/>
            <a:ext cx="2314575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E3B10-C38E-414A-BE6F-82B7F0FE796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3560217"/>
            <a:ext cx="3471863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3560217"/>
            <a:ext cx="2314575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0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9123" y="1983819"/>
            <a:ext cx="8452338" cy="11940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The iSchool is a globally recognized leader in advancing knowledge and developing creative, thoughtful, and technically capable leaders in the information field.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- Our Vision</a:t>
            </a:r>
          </a:p>
        </p:txBody>
      </p:sp>
      <p:pic>
        <p:nvPicPr>
          <p:cNvPr id="1026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9179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9638" y="3430003"/>
            <a:ext cx="8513885" cy="7201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u="sng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Excellence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We are a student-centered institution committed to learning and intellectual diversity. 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59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9122" y="1286244"/>
            <a:ext cx="8513886" cy="1312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u="sng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Excellence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As a community of scholars and practitioners, we pursue research and teaching excellence through the development, integration, and application of knowledge.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36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9123" y="2888828"/>
            <a:ext cx="8452339" cy="7201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u="sng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Discovery and Innovation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We value discovery and innovation to advance the information fields. 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7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5192" y="2304945"/>
            <a:ext cx="9330612" cy="10755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Discovery and Innovation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We identify new opportunities, respond creatively to emerging issues, and lead our fields through partnerships and learning communities.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759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0977" y="3635277"/>
            <a:ext cx="8513885" cy="7201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u="sng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Integrity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As information professionals, we uphold intellectual honesty and responsibility. 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83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1493" y="3094102"/>
            <a:ext cx="8452339" cy="8386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u="sng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Integrity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We carefully consider the implications of our actions, taking fairness and equity into consideration. 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9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9637" y="2086396"/>
            <a:ext cx="8472854" cy="8386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u="sng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Integrity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We contribute to, and promote, the highest standards for the ethical use of information and technology.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41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3345" y="3448664"/>
            <a:ext cx="8493370" cy="7201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u="sng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Diversity and Inclusion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We strive for diversity in our community and celebrate difference. 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51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0154" y="2086395"/>
            <a:ext cx="8452339" cy="11940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u="sng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Diversity and Inclusion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We embrace a multiplicity of voices to address social and technical challenges through interdisciplinary analysis and solutions.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23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0155" y="2086397"/>
            <a:ext cx="8431823" cy="10755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u="sng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Global Citizenship and Engagement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We enable our iSchool community to participate actively as global citizens working to advance the common good. 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28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7270" y="3840550"/>
            <a:ext cx="8513885" cy="7201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…to expand human capabilities by connecting people, information, and technology.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- Our Mission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3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9123" y="2086395"/>
            <a:ext cx="8513885" cy="11940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u="sng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Global Citizenship and Engagement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We have a responsibility to inform and improve society, and to influence policy through pedagogy, research, and advocacy.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74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9123" y="2776863"/>
            <a:ext cx="8493370" cy="10755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…to be leaders in the information field, advancing knowledge and using information to solve problems faced by individuals and organizations.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- Our Mission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65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2108" y="3355361"/>
            <a:ext cx="8554916" cy="9570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…(to) impact research and the information profession through our scholarship, rigorous education opportunities, 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- Our Mission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787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5110" y="2025568"/>
            <a:ext cx="8775941" cy="11940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…and commitment to service that advances science, improves professional practice, and contributes both to communities in which we live and more broadly to society.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- Our Mission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37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9947" y="3355360"/>
            <a:ext cx="8513885" cy="8386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(to be an) 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iSchool of One.</a:t>
            </a:r>
          </a:p>
          <a:p>
            <a:pPr algn="ctr"/>
            <a:endParaRPr lang="en-US" sz="7699" b="1" dirty="0">
              <a:solidFill>
                <a:schemeClr val="bg1"/>
              </a:solidFill>
              <a:latin typeface="Sherman Sans Bold" pitchFamily="50" charset="0"/>
              <a:ea typeface="Sherman Sans Bold" pitchFamily="50" charset="0"/>
            </a:endParaRP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We are a unified school.</a:t>
            </a:r>
          </a:p>
          <a:p>
            <a:pPr algn="ctr"/>
            <a:endParaRPr lang="en-US" sz="7699" b="1" dirty="0">
              <a:solidFill>
                <a:schemeClr val="bg1"/>
              </a:solidFill>
              <a:latin typeface="Sherman Sans Bold" pitchFamily="50" charset="0"/>
              <a:ea typeface="Sherman Sans Bold" pitchFamily="50" charset="0"/>
            </a:endParaRPr>
          </a:p>
          <a:p>
            <a:pPr marL="1000045" indent="-1000045" algn="ctr">
              <a:buFontTx/>
              <a:buChar char="-"/>
            </a:pPr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Our Mission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80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0462" y="2571589"/>
            <a:ext cx="8493370" cy="10755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The faculty, staff, and students work together, not as individuals or groups who represent a specific area in which they work or affiliate.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- Our Mission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1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0461" y="2440960"/>
            <a:ext cx="8493370" cy="10755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We challenge ourselves to benefit from the paradox of a single information field that is manifested in many professional expressions.</a:t>
            </a:r>
          </a:p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- Our Mission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374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9637" y="3374021"/>
            <a:ext cx="8534400" cy="7201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99" b="1" dirty="0">
                <a:solidFill>
                  <a:schemeClr val="bg1"/>
                </a:solidFill>
                <a:latin typeface="Sherman Sans Bold" pitchFamily="50" charset="0"/>
                <a:ea typeface="Sherman Sans Bold" pitchFamily="50" charset="0"/>
              </a:rPr>
              <a:t>The culture, curriculum, and decision making at the iSchool are guided by our shared values.</a:t>
            </a:r>
          </a:p>
        </p:txBody>
      </p:sp>
      <p:pic>
        <p:nvPicPr>
          <p:cNvPr id="5" name="Picture 2" descr="iSchool grey block logo with Syracuse for use on ligh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26" y="4657"/>
            <a:ext cx="23002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80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11502</TotalTime>
  <Words>420</Words>
  <Application>Microsoft Office PowerPoint</Application>
  <PresentationFormat>Custom</PresentationFormat>
  <Paragraphs>43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Sherman Sans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Syracuse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B Merrill</dc:creator>
  <cp:lastModifiedBy>Roger B Merrill</cp:lastModifiedBy>
  <cp:revision>12</cp:revision>
  <dcterms:created xsi:type="dcterms:W3CDTF">2020-01-03T16:12:00Z</dcterms:created>
  <dcterms:modified xsi:type="dcterms:W3CDTF">2020-02-06T20:21:43Z</dcterms:modified>
</cp:coreProperties>
</file>