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  <p:sldMasterId id="2147483680" r:id="rId2"/>
    <p:sldMasterId id="2147483686" r:id="rId3"/>
  </p:sldMasterIdLst>
  <p:notesMasterIdLst>
    <p:notesMasterId r:id="rId22"/>
  </p:notesMasterIdLst>
  <p:handoutMasterIdLst>
    <p:handoutMasterId r:id="rId23"/>
  </p:handoutMasterIdLst>
  <p:sldIdLst>
    <p:sldId id="278" r:id="rId4"/>
    <p:sldId id="279" r:id="rId5"/>
    <p:sldId id="280" r:id="rId6"/>
    <p:sldId id="274" r:id="rId7"/>
    <p:sldId id="281" r:id="rId8"/>
    <p:sldId id="282" r:id="rId9"/>
    <p:sldId id="268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102870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0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4500"/>
    <a:srgbClr val="EE5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660"/>
  </p:normalViewPr>
  <p:slideViewPr>
    <p:cSldViewPr snapToGrid="0">
      <p:cViewPr>
        <p:scale>
          <a:sx n="50" d="100"/>
          <a:sy n="50" d="100"/>
        </p:scale>
        <p:origin x="2922" y="-546"/>
      </p:cViewPr>
      <p:guideLst>
        <p:guide orient="horz" pos="57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10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A558D-EEA7-4437-BB66-044FF263E58D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F926E-5111-4D0E-A220-54F08658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B5B48-A88C-4504-B18A-BC72DA1CE79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4724E-7CB4-4288-908A-97852378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8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7768" y="703905"/>
            <a:ext cx="7958772" cy="441353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10390"/>
              </a:lnSpc>
              <a:spcBef>
                <a:spcPts val="0"/>
              </a:spcBef>
              <a:buNone/>
              <a:defRPr sz="11989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4396"/>
              </a:lnSpc>
              <a:spcBef>
                <a:spcPts val="0"/>
              </a:spcBef>
              <a:buNone/>
              <a:defRPr sz="4196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7768" y="16541397"/>
            <a:ext cx="7957733" cy="123860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8288" y="6781795"/>
            <a:ext cx="7957733" cy="84412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991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982"/>
              </a:lnSpc>
              <a:spcBef>
                <a:spcPts val="0"/>
              </a:spcBef>
              <a:buNone/>
              <a:defRPr sz="18982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6394"/>
              </a:lnSpc>
              <a:spcBef>
                <a:spcPts val="0"/>
              </a:spcBef>
              <a:buNone/>
              <a:defRPr sz="8991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5395"/>
              </a:lnSpc>
              <a:spcBef>
                <a:spcPts val="0"/>
              </a:spcBef>
              <a:buNone/>
              <a:defRPr sz="4795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</a:t>
            </a:r>
          </a:p>
          <a:p>
            <a:pPr lvl="1"/>
            <a:r>
              <a:rPr lang="en-US" dirty="0"/>
              <a:t>FEB 28</a:t>
            </a:r>
          </a:p>
          <a:p>
            <a:pPr lvl="2"/>
            <a:r>
              <a:rPr lang="en-US" dirty="0"/>
              <a:t>X:XX-X:XX PM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Room, Building Names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F8E9CEB-AB4D-D64F-B41D-2CD9F6A9C1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7768" y="740217"/>
            <a:ext cx="7958772" cy="56201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196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5035"/>
              </a:lnSpc>
              <a:spcBef>
                <a:spcPts val="0"/>
              </a:spcBef>
              <a:buNone/>
              <a:defRPr sz="4196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117080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7768" y="1502764"/>
            <a:ext cx="7958772" cy="243262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8632"/>
              </a:lnSpc>
              <a:spcBef>
                <a:spcPts val="0"/>
              </a:spcBef>
              <a:buNone/>
              <a:defRPr sz="8991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57164EA-BC8B-E44D-953B-54FEF6E35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8288" y="5629276"/>
            <a:ext cx="7957733" cy="24326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4795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597"/>
              </a:lnSpc>
              <a:spcBef>
                <a:spcPts val="1199"/>
              </a:spcBef>
              <a:buNone/>
              <a:defRPr sz="3197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597"/>
              </a:lnSpc>
              <a:spcBef>
                <a:spcPts val="0"/>
              </a:spcBef>
              <a:buNone/>
              <a:defRPr sz="31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3597"/>
              </a:lnSpc>
              <a:spcBef>
                <a:spcPts val="1199"/>
              </a:spcBef>
              <a:buNone/>
              <a:defRPr sz="27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#1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8288" y="12273398"/>
            <a:ext cx="7957733" cy="24346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4795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597"/>
              </a:lnSpc>
              <a:spcBef>
                <a:spcPts val="1199"/>
              </a:spcBef>
              <a:buNone/>
              <a:defRPr sz="3197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597"/>
              </a:lnSpc>
              <a:spcBef>
                <a:spcPts val="0"/>
              </a:spcBef>
              <a:buNone/>
              <a:defRPr sz="31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3597"/>
              </a:lnSpc>
              <a:spcBef>
                <a:spcPts val="1199"/>
              </a:spcBef>
              <a:buNone/>
              <a:defRPr sz="27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#3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5901862-4B87-5B48-8258-A4737C9E49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8288" y="8950326"/>
            <a:ext cx="7957733" cy="24346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4795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597"/>
              </a:lnSpc>
              <a:spcBef>
                <a:spcPts val="1199"/>
              </a:spcBef>
              <a:buNone/>
              <a:defRPr sz="2997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597"/>
              </a:lnSpc>
              <a:spcBef>
                <a:spcPts val="0"/>
              </a:spcBef>
              <a:buNone/>
              <a:defRPr sz="31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3597"/>
              </a:lnSpc>
              <a:spcBef>
                <a:spcPts val="1199"/>
              </a:spcBef>
              <a:buNone/>
              <a:defRPr sz="27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  <a:lvl5pPr marL="0" indent="0">
              <a:lnSpc>
                <a:spcPts val="2917"/>
              </a:lnSpc>
              <a:spcBef>
                <a:spcPts val="0"/>
              </a:spcBef>
              <a:buNone/>
              <a:defRPr sz="3597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#2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7768" y="16541397"/>
            <a:ext cx="7957733" cy="123860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</p:spTree>
    <p:extLst>
      <p:ext uri="{BB962C8B-B14F-4D97-AF65-F5344CB8AC3E}">
        <p14:creationId xmlns:p14="http://schemas.microsoft.com/office/powerpoint/2010/main" val="98375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7768" y="2395371"/>
            <a:ext cx="7958772" cy="29408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10390"/>
              </a:lnSpc>
              <a:spcBef>
                <a:spcPts val="0"/>
              </a:spcBef>
              <a:buNone/>
              <a:defRPr sz="11989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4396"/>
              </a:lnSpc>
              <a:spcBef>
                <a:spcPts val="0"/>
              </a:spcBef>
              <a:buNone/>
              <a:defRPr sz="4196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7768" y="16541397"/>
            <a:ext cx="7957733" cy="123860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8288" y="6781795"/>
            <a:ext cx="7957733" cy="84412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989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7783"/>
              </a:lnSpc>
              <a:spcBef>
                <a:spcPts val="0"/>
              </a:spcBef>
              <a:buNone/>
              <a:defRPr sz="18982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4995"/>
              </a:lnSpc>
              <a:spcBef>
                <a:spcPts val="0"/>
              </a:spcBef>
              <a:buNone/>
              <a:defRPr sz="8991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5395"/>
              </a:lnSpc>
              <a:spcBef>
                <a:spcPts val="2398"/>
              </a:spcBef>
              <a:buNone/>
              <a:defRPr sz="4795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</a:t>
            </a:r>
          </a:p>
          <a:p>
            <a:pPr lvl="1"/>
            <a:r>
              <a:rPr lang="en-US" dirty="0"/>
              <a:t>FEB 28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Names</a:t>
            </a:r>
          </a:p>
        </p:txBody>
      </p:sp>
    </p:spTree>
    <p:extLst>
      <p:ext uri="{BB962C8B-B14F-4D97-AF65-F5344CB8AC3E}">
        <p14:creationId xmlns:p14="http://schemas.microsoft.com/office/powerpoint/2010/main" val="2883108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Row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7768" y="6596329"/>
            <a:ext cx="7958772" cy="29408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10390"/>
              </a:lnSpc>
              <a:spcBef>
                <a:spcPts val="0"/>
              </a:spcBef>
              <a:buNone/>
              <a:defRPr sz="11989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4396"/>
              </a:lnSpc>
              <a:spcBef>
                <a:spcPts val="0"/>
              </a:spcBef>
              <a:buNone/>
              <a:defRPr sz="4196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7768" y="16541397"/>
            <a:ext cx="7957733" cy="123860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8288" y="10098432"/>
            <a:ext cx="7957733" cy="50492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5595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597"/>
              </a:lnSpc>
              <a:spcBef>
                <a:spcPts val="1199"/>
              </a:spcBef>
              <a:buNone/>
              <a:defRPr sz="5595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2pPr>
            <a:lvl3pPr marL="0" indent="0">
              <a:lnSpc>
                <a:spcPts val="4596"/>
              </a:lnSpc>
              <a:spcBef>
                <a:spcPts val="2398"/>
              </a:spcBef>
              <a:buNone/>
              <a:defRPr sz="4196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3597"/>
              </a:lnSpc>
              <a:spcBef>
                <a:spcPts val="1199"/>
              </a:spcBef>
              <a:buNone/>
              <a:defRPr sz="27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1"/>
            <a:r>
              <a:rPr lang="en-US" dirty="0"/>
              <a:t>X:XX-X:XX PM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MONDAY FEB 24</a:t>
            </a:r>
          </a:p>
          <a:p>
            <a:pPr lvl="1"/>
            <a:r>
              <a:rPr lang="en-US" dirty="0"/>
              <a:t>X:XX-X:XX PM</a:t>
            </a:r>
          </a:p>
          <a:p>
            <a:pPr lvl="2"/>
            <a:r>
              <a:rPr lang="en-US" dirty="0"/>
              <a:t>Event Details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C22611-0258-1940-8639-157B24BB45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10287000" cy="572414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4795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</p:spTree>
    <p:extLst>
      <p:ext uri="{BB962C8B-B14F-4D97-AF65-F5344CB8AC3E}">
        <p14:creationId xmlns:p14="http://schemas.microsoft.com/office/powerpoint/2010/main" val="620756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7768" y="1502765"/>
            <a:ext cx="7958772" cy="311839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ts val="7593"/>
              </a:lnSpc>
              <a:buNone/>
              <a:defRPr sz="7193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4396"/>
              </a:lnSpc>
              <a:spcBef>
                <a:spcPts val="0"/>
              </a:spcBef>
              <a:buNone/>
              <a:defRPr sz="4196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57164EA-BC8B-E44D-953B-54FEF6E35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8288" y="5629277"/>
            <a:ext cx="7957733" cy="44014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4795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597"/>
              </a:lnSpc>
              <a:spcBef>
                <a:spcPts val="1199"/>
              </a:spcBef>
              <a:buNone/>
              <a:defRPr sz="2997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597"/>
              </a:lnSpc>
              <a:spcBef>
                <a:spcPts val="0"/>
              </a:spcBef>
              <a:buNone/>
              <a:defRPr sz="31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3597"/>
              </a:lnSpc>
              <a:spcBef>
                <a:spcPts val="1199"/>
              </a:spcBef>
              <a:buNone/>
              <a:defRPr sz="27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#1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8288" y="10376767"/>
            <a:ext cx="7957733" cy="44014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4795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597"/>
              </a:lnSpc>
              <a:spcBef>
                <a:spcPts val="1199"/>
              </a:spcBef>
              <a:buNone/>
              <a:defRPr sz="2997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597"/>
              </a:lnSpc>
              <a:spcBef>
                <a:spcPts val="0"/>
              </a:spcBef>
              <a:buNone/>
              <a:defRPr sz="31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3597"/>
              </a:lnSpc>
              <a:spcBef>
                <a:spcPts val="1199"/>
              </a:spcBef>
              <a:buNone/>
              <a:defRPr sz="27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#2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18AC131-0B1E-AA4E-A7E7-835307895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7768" y="16541397"/>
            <a:ext cx="7957733" cy="123860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6AF7B4C-EE20-9B4C-8C21-4A33243BE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7768" y="3509820"/>
            <a:ext cx="7958772" cy="50302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lnSpc>
                <a:spcPct val="100000"/>
              </a:lnSpc>
              <a:buNone/>
              <a:defRPr sz="4196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4396"/>
              </a:lnSpc>
              <a:spcBef>
                <a:spcPts val="0"/>
              </a:spcBef>
              <a:buNone/>
              <a:defRPr sz="4196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SUBHEADER NAME</a:t>
            </a:r>
          </a:p>
        </p:txBody>
      </p:sp>
    </p:spTree>
    <p:extLst>
      <p:ext uri="{BB962C8B-B14F-4D97-AF65-F5344CB8AC3E}">
        <p14:creationId xmlns:p14="http://schemas.microsoft.com/office/powerpoint/2010/main" val="1412637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7768" y="874646"/>
            <a:ext cx="7958772" cy="39528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7233"/>
              </a:lnSpc>
              <a:spcBef>
                <a:spcPts val="0"/>
              </a:spcBef>
              <a:buNone/>
              <a:defRPr sz="7193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57164EA-BC8B-E44D-953B-54FEF6E35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8288" y="5629277"/>
            <a:ext cx="7957733" cy="23509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4795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597"/>
              </a:lnSpc>
              <a:spcBef>
                <a:spcPts val="1199"/>
              </a:spcBef>
              <a:buNone/>
              <a:defRPr sz="3197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597"/>
              </a:lnSpc>
              <a:spcBef>
                <a:spcPts val="0"/>
              </a:spcBef>
              <a:buNone/>
              <a:defRPr sz="31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3597"/>
              </a:lnSpc>
              <a:spcBef>
                <a:spcPts val="1199"/>
              </a:spcBef>
              <a:buNone/>
              <a:defRPr sz="27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#1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8288" y="12273398"/>
            <a:ext cx="7957733" cy="24346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4795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597"/>
              </a:lnSpc>
              <a:spcBef>
                <a:spcPts val="1199"/>
              </a:spcBef>
              <a:buNone/>
              <a:defRPr sz="3197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597"/>
              </a:lnSpc>
              <a:spcBef>
                <a:spcPts val="0"/>
              </a:spcBef>
              <a:buNone/>
              <a:defRPr sz="31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3597"/>
              </a:lnSpc>
              <a:spcBef>
                <a:spcPts val="1199"/>
              </a:spcBef>
              <a:buNone/>
              <a:defRPr sz="27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#3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5901862-4B87-5B48-8258-A4737C9E49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8288" y="8778298"/>
            <a:ext cx="7957733" cy="26932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4795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597"/>
              </a:lnSpc>
              <a:spcBef>
                <a:spcPts val="1199"/>
              </a:spcBef>
              <a:buNone/>
              <a:defRPr sz="3197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597"/>
              </a:lnSpc>
              <a:spcBef>
                <a:spcPts val="0"/>
              </a:spcBef>
              <a:buNone/>
              <a:defRPr sz="31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3597"/>
              </a:lnSpc>
              <a:spcBef>
                <a:spcPts val="1199"/>
              </a:spcBef>
              <a:buNone/>
              <a:defRPr sz="27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  <a:lvl5pPr marL="0" indent="0">
              <a:lnSpc>
                <a:spcPts val="3517"/>
              </a:lnSpc>
              <a:spcBef>
                <a:spcPts val="0"/>
              </a:spcBef>
              <a:buNone/>
              <a:defRPr sz="3597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#2</a:t>
            </a:r>
          </a:p>
          <a:p>
            <a:pPr lvl="4"/>
            <a:r>
              <a:rPr lang="en-US" dirty="0"/>
              <a:t>Event </a:t>
            </a:r>
            <a:r>
              <a:rPr lang="en-US" dirty="0" err="1"/>
              <a:t>Subheader</a:t>
            </a:r>
            <a:endParaRPr lang="en-US" dirty="0"/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7768" y="16541397"/>
            <a:ext cx="7957733" cy="123860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</p:spTree>
    <p:extLst>
      <p:ext uri="{BB962C8B-B14F-4D97-AF65-F5344CB8AC3E}">
        <p14:creationId xmlns:p14="http://schemas.microsoft.com/office/powerpoint/2010/main" val="303165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7768" y="16541397"/>
            <a:ext cx="7957733" cy="123860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8288" y="6781795"/>
            <a:ext cx="7957733" cy="84412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991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6185"/>
              </a:lnSpc>
              <a:spcBef>
                <a:spcPts val="0"/>
              </a:spcBef>
              <a:buNone/>
              <a:defRPr sz="15985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6394"/>
              </a:lnSpc>
              <a:spcBef>
                <a:spcPts val="0"/>
              </a:spcBef>
              <a:buNone/>
              <a:defRPr sz="8991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4596"/>
              </a:lnSpc>
              <a:spcBef>
                <a:spcPts val="0"/>
              </a:spcBef>
              <a:buNone/>
              <a:defRPr sz="35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</a:t>
            </a:r>
          </a:p>
          <a:p>
            <a:pPr lvl="1"/>
            <a:r>
              <a:rPr lang="en-US" dirty="0"/>
              <a:t>APR 22</a:t>
            </a:r>
          </a:p>
          <a:p>
            <a:pPr lvl="2"/>
            <a:r>
              <a:rPr lang="en-US" dirty="0"/>
              <a:t>X:XX-X:XX PM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Room, Building Names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635A30E-9B3B-0849-834F-86EB8B698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7768" y="313740"/>
            <a:ext cx="7958772" cy="328438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8632"/>
              </a:lnSpc>
              <a:spcBef>
                <a:spcPts val="0"/>
              </a:spcBef>
              <a:buNone/>
              <a:defRPr sz="9191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D6725EA-9E83-B54F-B951-70ACA07F2E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7768" y="674417"/>
            <a:ext cx="7958772" cy="56201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97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5035"/>
              </a:lnSpc>
              <a:spcBef>
                <a:spcPts val="0"/>
              </a:spcBef>
              <a:buNone/>
              <a:defRPr sz="3197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62F68-C408-AC48-9EE0-67E2FDCCAC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48287" y="3627937"/>
            <a:ext cx="7958706" cy="183552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defTabSz="1826973" rtl="0" eaLnBrk="1" fontAlgn="auto" latinLnBrk="0" hangingPunct="1">
              <a:lnSpc>
                <a:spcPts val="42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3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pPr marL="0" marR="0" lvl="0" indent="0" algn="l" defTabSz="1826973" rtl="0" eaLnBrk="1" fontAlgn="auto" latinLnBrk="0" hangingPunct="1">
              <a:lnSpc>
                <a:spcPts val="42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Speaker Names and Graduation Year (if alumni) </a:t>
            </a:r>
          </a:p>
        </p:txBody>
      </p:sp>
    </p:spTree>
    <p:extLst>
      <p:ext uri="{BB962C8B-B14F-4D97-AF65-F5344CB8AC3E}">
        <p14:creationId xmlns:p14="http://schemas.microsoft.com/office/powerpoint/2010/main" val="305910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588B61D-AF41-C24D-9EEB-DF1DB4F60F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4734954"/>
            <a:ext cx="10287000" cy="685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4795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D751A-147D-1B4A-B728-0A78F447F7D2}"/>
              </a:ext>
            </a:extLst>
          </p:cNvPr>
          <p:cNvSpPr/>
          <p:nvPr userDrawn="1"/>
        </p:nvSpPr>
        <p:spPr>
          <a:xfrm flipV="1">
            <a:off x="1" y="11592728"/>
            <a:ext cx="10287000" cy="44067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4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7768" y="1493292"/>
            <a:ext cx="7958772" cy="243262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8632"/>
              </a:lnSpc>
              <a:spcBef>
                <a:spcPts val="0"/>
              </a:spcBef>
              <a:buNone/>
              <a:defRPr sz="1079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8288" y="12225691"/>
            <a:ext cx="7957733" cy="3613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874"/>
              </a:lnSpc>
              <a:spcBef>
                <a:spcPts val="0"/>
              </a:spcBef>
              <a:buNone/>
              <a:defRPr sz="5994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996"/>
              </a:lnSpc>
              <a:spcBef>
                <a:spcPts val="2398"/>
              </a:spcBef>
              <a:buNone/>
              <a:defRPr sz="3597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597"/>
              </a:lnSpc>
              <a:spcBef>
                <a:spcPts val="0"/>
              </a:spcBef>
              <a:buNone/>
              <a:defRPr sz="31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3597"/>
              </a:lnSpc>
              <a:spcBef>
                <a:spcPts val="1199"/>
              </a:spcBef>
              <a:buNone/>
              <a:defRPr sz="27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0"/>
            <a:r>
              <a:rPr lang="en-US" dirty="0"/>
              <a:t>X:XX-X:XX PM</a:t>
            </a:r>
          </a:p>
          <a:p>
            <a:pPr lvl="1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7768" y="16541397"/>
            <a:ext cx="7958252" cy="123860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2F2B4-0DAC-AA4A-BB93-C17622F958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7768" y="1128105"/>
            <a:ext cx="7958772" cy="56201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196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5035"/>
              </a:lnSpc>
              <a:spcBef>
                <a:spcPts val="0"/>
              </a:spcBef>
              <a:buNone/>
              <a:defRPr sz="4196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410685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 Speaker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588B61D-AF41-C24D-9EEB-DF1DB4F60F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4734954"/>
            <a:ext cx="5143501" cy="685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3996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1B7D1FF-2015-8C47-A133-A7E50B38D2E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42253" y="4734954"/>
            <a:ext cx="5159848" cy="685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3996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D751A-147D-1B4A-B728-0A78F447F7D2}"/>
              </a:ext>
            </a:extLst>
          </p:cNvPr>
          <p:cNvSpPr/>
          <p:nvPr userDrawn="1"/>
        </p:nvSpPr>
        <p:spPr>
          <a:xfrm flipV="1">
            <a:off x="1" y="11592728"/>
            <a:ext cx="10287000" cy="44067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4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7768" y="313740"/>
            <a:ext cx="7958772" cy="328438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8632"/>
              </a:lnSpc>
              <a:spcBef>
                <a:spcPts val="0"/>
              </a:spcBef>
              <a:buNone/>
              <a:defRPr sz="9191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8288" y="12225691"/>
            <a:ext cx="7957733" cy="3613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874"/>
              </a:lnSpc>
              <a:spcBef>
                <a:spcPts val="0"/>
              </a:spcBef>
              <a:buNone/>
              <a:defRPr sz="5994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996"/>
              </a:lnSpc>
              <a:spcBef>
                <a:spcPts val="2398"/>
              </a:spcBef>
              <a:buNone/>
              <a:defRPr sz="3597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597"/>
              </a:lnSpc>
              <a:spcBef>
                <a:spcPts val="0"/>
              </a:spcBef>
              <a:buNone/>
              <a:defRPr sz="31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3597"/>
              </a:lnSpc>
              <a:spcBef>
                <a:spcPts val="1199"/>
              </a:spcBef>
              <a:buNone/>
              <a:defRPr sz="27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0"/>
            <a:r>
              <a:rPr lang="en-US" dirty="0"/>
              <a:t>X:XX-X:XX PM</a:t>
            </a:r>
          </a:p>
          <a:p>
            <a:pPr lvl="1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7768" y="16541397"/>
            <a:ext cx="7958252" cy="123860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2F2B4-0DAC-AA4A-BB93-C17622F958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7768" y="696718"/>
            <a:ext cx="7958772" cy="52991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97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5035"/>
              </a:lnSpc>
              <a:spcBef>
                <a:spcPts val="0"/>
              </a:spcBef>
              <a:buNone/>
              <a:defRPr sz="3197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41F3C67-E059-2841-8826-A8F678077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" y="11008647"/>
            <a:ext cx="3425824" cy="584198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198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259FA5DE-E477-3A46-B4E6-8676C2BE8FD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2252" y="11008647"/>
            <a:ext cx="3425824" cy="584198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198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4759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+ Speaker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588B61D-AF41-C24D-9EEB-DF1DB4F60F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4734954"/>
            <a:ext cx="3425828" cy="3886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797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477C03D-857D-9E4D-976D-25051E22E63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61172" y="4734954"/>
            <a:ext cx="3425828" cy="3886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797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78AADB08-04A3-4F42-A4A4-0523D4478AA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438517" y="4734954"/>
            <a:ext cx="3419483" cy="3886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797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2C06D790-4F7B-5448-A086-9AADBC09803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8629650"/>
            <a:ext cx="3425828" cy="3886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797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ADDF9C93-48E8-054A-ABBD-89C1CCA538D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61172" y="8629650"/>
            <a:ext cx="3425828" cy="3886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797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82147475-0846-A948-9A52-14A9EFE349E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38517" y="8629650"/>
            <a:ext cx="3419483" cy="3886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797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1982F12-5386-1E4B-B62F-DA79F143D5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0" y="8155829"/>
            <a:ext cx="2283885" cy="465322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798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A5B13C3E-A2B6-5B41-954B-31CBAD722F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8516" y="8155829"/>
            <a:ext cx="2283885" cy="465322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798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61690EF6-4E85-4844-BEEE-45D07239E69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1172" y="8155829"/>
            <a:ext cx="2283885" cy="465322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798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358CD507-F2E5-9041-9530-711E5C4E05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12050529"/>
            <a:ext cx="2283885" cy="465322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798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564C506-EFFE-6745-8FAD-AE21E1B4D8C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8516" y="12050529"/>
            <a:ext cx="2283885" cy="465322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798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31CA0147-F725-A94C-A32F-C36DF2A958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61172" y="12050529"/>
            <a:ext cx="2283885" cy="465322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798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D751A-147D-1B4A-B728-0A78F447F7D2}"/>
              </a:ext>
            </a:extLst>
          </p:cNvPr>
          <p:cNvSpPr/>
          <p:nvPr userDrawn="1"/>
        </p:nvSpPr>
        <p:spPr>
          <a:xfrm flipV="1">
            <a:off x="1" y="12496800"/>
            <a:ext cx="10287000" cy="350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4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7768" y="313740"/>
            <a:ext cx="7958772" cy="328438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8632"/>
              </a:lnSpc>
              <a:spcBef>
                <a:spcPts val="0"/>
              </a:spcBef>
              <a:buNone/>
              <a:defRPr sz="9191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8288" y="13181314"/>
            <a:ext cx="7957733" cy="25781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75"/>
              </a:lnSpc>
              <a:spcBef>
                <a:spcPts val="0"/>
              </a:spcBef>
              <a:buNone/>
              <a:defRPr sz="5195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996"/>
              </a:lnSpc>
              <a:spcBef>
                <a:spcPts val="1998"/>
              </a:spcBef>
              <a:buNone/>
              <a:defRPr sz="3197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597"/>
              </a:lnSpc>
              <a:spcBef>
                <a:spcPts val="0"/>
              </a:spcBef>
              <a:buNone/>
              <a:defRPr sz="31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3597"/>
              </a:lnSpc>
              <a:spcBef>
                <a:spcPts val="1199"/>
              </a:spcBef>
              <a:buNone/>
              <a:defRPr sz="27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0"/>
            <a:r>
              <a:rPr lang="en-US" dirty="0"/>
              <a:t>X:XX-X:XX PM</a:t>
            </a:r>
          </a:p>
          <a:p>
            <a:pPr lvl="1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7768" y="16541397"/>
            <a:ext cx="7958252" cy="123860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2F2B4-0DAC-AA4A-BB93-C17622F958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7768" y="719021"/>
            <a:ext cx="7958772" cy="56201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97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5035"/>
              </a:lnSpc>
              <a:spcBef>
                <a:spcPts val="0"/>
              </a:spcBef>
              <a:buNone/>
              <a:defRPr sz="3197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3827513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2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7768" y="2395371"/>
            <a:ext cx="7958772" cy="29408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10390"/>
              </a:lnSpc>
              <a:spcBef>
                <a:spcPts val="0"/>
              </a:spcBef>
              <a:buNone/>
              <a:defRPr sz="11989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4396"/>
              </a:lnSpc>
              <a:spcBef>
                <a:spcPts val="0"/>
              </a:spcBef>
              <a:buNone/>
              <a:defRPr sz="4196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7768" y="16541397"/>
            <a:ext cx="7957733" cy="123860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8288" y="6781795"/>
            <a:ext cx="7957733" cy="84412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9991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582"/>
              </a:lnSpc>
              <a:spcBef>
                <a:spcPts val="0"/>
              </a:spcBef>
              <a:buNone/>
              <a:defRPr sz="18982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5794"/>
              </a:lnSpc>
              <a:spcBef>
                <a:spcPts val="0"/>
              </a:spcBef>
              <a:buNone/>
              <a:defRPr sz="8991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5395"/>
              </a:lnSpc>
              <a:spcBef>
                <a:spcPts val="0"/>
              </a:spcBef>
              <a:buNone/>
              <a:defRPr sz="4795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</a:t>
            </a:r>
          </a:p>
          <a:p>
            <a:pPr lvl="1"/>
            <a:r>
              <a:rPr lang="en-US" dirty="0"/>
              <a:t>FEB 28</a:t>
            </a:r>
          </a:p>
          <a:p>
            <a:pPr lvl="2"/>
            <a:r>
              <a:rPr lang="en-US" dirty="0"/>
              <a:t>X:XX-X:XX PM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Room, Building Names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F8E9CEB-AB4D-D64F-B41D-2CD9F6A9C1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7768" y="2316715"/>
            <a:ext cx="7958772" cy="56201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196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5035"/>
              </a:lnSpc>
              <a:spcBef>
                <a:spcPts val="0"/>
              </a:spcBef>
              <a:buNone/>
              <a:defRPr sz="4196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171141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Row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7768" y="6880517"/>
            <a:ext cx="7958772" cy="29408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10390"/>
              </a:lnSpc>
              <a:spcBef>
                <a:spcPts val="0"/>
              </a:spcBef>
              <a:buNone/>
              <a:defRPr sz="11989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4396"/>
              </a:lnSpc>
              <a:spcBef>
                <a:spcPts val="0"/>
              </a:spcBef>
              <a:buNone/>
              <a:defRPr sz="4196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7768" y="16541397"/>
            <a:ext cx="7957733" cy="123860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8288" y="10579509"/>
            <a:ext cx="7957733" cy="45681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5595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597"/>
              </a:lnSpc>
              <a:spcBef>
                <a:spcPts val="1199"/>
              </a:spcBef>
              <a:buNone/>
              <a:defRPr sz="5595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2pPr>
            <a:lvl3pPr marL="0" indent="0">
              <a:lnSpc>
                <a:spcPts val="4596"/>
              </a:lnSpc>
              <a:spcBef>
                <a:spcPts val="0"/>
              </a:spcBef>
              <a:buNone/>
              <a:defRPr sz="4196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3597"/>
              </a:lnSpc>
              <a:spcBef>
                <a:spcPts val="1199"/>
              </a:spcBef>
              <a:buNone/>
              <a:defRPr sz="27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1"/>
            <a:r>
              <a:rPr lang="en-US" dirty="0"/>
              <a:t>X:XX-X:XX PM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Event Details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C22611-0258-1940-8639-157B24BB45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10287000" cy="572414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4795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CE7499A-C868-6E45-8B15-E31DFBA100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7768" y="6634553"/>
            <a:ext cx="7958772" cy="56201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196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5035"/>
              </a:lnSpc>
              <a:spcBef>
                <a:spcPts val="0"/>
              </a:spcBef>
              <a:buNone/>
              <a:defRPr sz="4196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391877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7768" y="1199514"/>
            <a:ext cx="7958772" cy="243262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9231"/>
              </a:lnSpc>
              <a:spcBef>
                <a:spcPts val="0"/>
              </a:spcBef>
              <a:buNone/>
              <a:defRPr sz="8392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5035"/>
              </a:lnSpc>
              <a:spcBef>
                <a:spcPts val="0"/>
              </a:spcBef>
              <a:buNone/>
              <a:defRPr sz="4196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7768" y="16541397"/>
            <a:ext cx="7958772" cy="123860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94FD797-1A0A-634E-81B2-2C18A7CB78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7768" y="3063771"/>
            <a:ext cx="7958772" cy="56201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196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5035"/>
              </a:lnSpc>
              <a:spcBef>
                <a:spcPts val="0"/>
              </a:spcBef>
              <a:buNone/>
              <a:defRPr sz="4196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B622715-64D1-924F-AD6A-EE6AC5D69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8288" y="5629277"/>
            <a:ext cx="7957733" cy="44014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4795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996"/>
              </a:lnSpc>
              <a:spcBef>
                <a:spcPts val="2398"/>
              </a:spcBef>
              <a:buNone/>
              <a:defRPr sz="3996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996"/>
              </a:lnSpc>
              <a:spcBef>
                <a:spcPts val="0"/>
              </a:spcBef>
              <a:buNone/>
              <a:defRPr sz="3996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3996"/>
              </a:lnSpc>
              <a:spcBef>
                <a:spcPts val="2398"/>
              </a:spcBef>
              <a:buNone/>
              <a:defRPr sz="31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#1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0C7CD487-4D88-C842-9E04-DFC09905BC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48288" y="10633077"/>
            <a:ext cx="7957733" cy="44014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4795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996"/>
              </a:lnSpc>
              <a:spcBef>
                <a:spcPts val="2398"/>
              </a:spcBef>
              <a:buNone/>
              <a:defRPr sz="3996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996"/>
              </a:lnSpc>
              <a:spcBef>
                <a:spcPts val="0"/>
              </a:spcBef>
              <a:buNone/>
              <a:defRPr sz="3996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3996"/>
              </a:lnSpc>
              <a:spcBef>
                <a:spcPts val="2398"/>
              </a:spcBef>
              <a:buNone/>
              <a:defRPr sz="31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#1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</p:spTree>
    <p:extLst>
      <p:ext uri="{BB962C8B-B14F-4D97-AF65-F5344CB8AC3E}">
        <p14:creationId xmlns:p14="http://schemas.microsoft.com/office/powerpoint/2010/main" val="272091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7768" y="1502764"/>
            <a:ext cx="7958772" cy="243262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9231"/>
              </a:lnSpc>
              <a:spcBef>
                <a:spcPts val="0"/>
              </a:spcBef>
              <a:buNone/>
              <a:defRPr sz="8392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5035"/>
              </a:lnSpc>
              <a:spcBef>
                <a:spcPts val="0"/>
              </a:spcBef>
              <a:buNone/>
              <a:defRPr sz="4196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5901862-4B87-5B48-8258-A4737C9E49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2462" y="10871724"/>
            <a:ext cx="4504077" cy="40364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4795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597"/>
              </a:lnSpc>
              <a:spcBef>
                <a:spcPts val="1199"/>
              </a:spcBef>
              <a:buNone/>
              <a:defRPr sz="2997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marR="0" indent="0" algn="l" defTabSz="1028636" rtl="0" eaLnBrk="1" fontAlgn="auto" latinLnBrk="0" hangingPunct="1">
              <a:lnSpc>
                <a:spcPts val="3996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3597"/>
              </a:lnSpc>
              <a:spcBef>
                <a:spcPts val="2398"/>
              </a:spcBef>
              <a:buNone/>
              <a:defRPr sz="31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  <a:lvl5pPr marL="0" indent="0">
              <a:lnSpc>
                <a:spcPts val="2917"/>
              </a:lnSpc>
              <a:spcBef>
                <a:spcPts val="0"/>
              </a:spcBef>
              <a:buNone/>
              <a:defRPr sz="3597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#2</a:t>
            </a:r>
          </a:p>
          <a:p>
            <a:pPr lvl="2"/>
            <a:r>
              <a:rPr lang="en-US" dirty="0"/>
              <a:t>FRI SEPT 25, 11PM      FRI SEPT 25, 11PM      FRI SEPT 25, 11PM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7768" y="16541397"/>
            <a:ext cx="7958772" cy="123860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97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E1DCE33C-E8ED-B24C-9D33-680EF868CE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02462" y="5778864"/>
            <a:ext cx="4504077" cy="40364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4795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597"/>
              </a:lnSpc>
              <a:spcBef>
                <a:spcPts val="1199"/>
              </a:spcBef>
              <a:buNone/>
              <a:defRPr sz="2997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marR="0" indent="0" algn="l" defTabSz="1028636" rtl="0" eaLnBrk="1" fontAlgn="auto" latinLnBrk="0" hangingPunct="1">
              <a:lnSpc>
                <a:spcPts val="3996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3597"/>
              </a:lnSpc>
              <a:spcBef>
                <a:spcPts val="2398"/>
              </a:spcBef>
              <a:buNone/>
              <a:defRPr sz="3197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  <a:lvl5pPr marL="0" indent="0">
              <a:lnSpc>
                <a:spcPts val="2917"/>
              </a:lnSpc>
              <a:spcBef>
                <a:spcPts val="0"/>
              </a:spcBef>
              <a:buNone/>
              <a:defRPr sz="3597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#1</a:t>
            </a:r>
          </a:p>
          <a:p>
            <a:pPr lvl="2"/>
            <a:r>
              <a:rPr lang="en-US" dirty="0"/>
              <a:t>FRI SEPT 25, 11PM       FRI SEPT 25, 11PM      FRI SEPT 25, 11PM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92F7D-26A6-1445-846F-2293DAE6D7E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147767" y="5778863"/>
            <a:ext cx="2842168" cy="403646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198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[Photo Placeholder]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AF7E4-4206-A449-B716-FA850C20162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147767" y="10871725"/>
            <a:ext cx="2842168" cy="403646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198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[Photo Placeholder]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94FD797-1A0A-634E-81B2-2C18A7CB78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7768" y="1493227"/>
            <a:ext cx="7958772" cy="56201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196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5035"/>
              </a:lnSpc>
              <a:spcBef>
                <a:spcPts val="0"/>
              </a:spcBef>
              <a:buNone/>
              <a:defRPr sz="4196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7593"/>
              </a:lnSpc>
              <a:defRPr sz="7193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58474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8CEF68-AB98-3C4D-8BC0-36632E04ECA0}"/>
              </a:ext>
            </a:extLst>
          </p:cNvPr>
          <p:cNvSpPr/>
          <p:nvPr userDrawn="1"/>
        </p:nvSpPr>
        <p:spPr>
          <a:xfrm>
            <a:off x="1" y="16002000"/>
            <a:ext cx="10287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4"/>
          </a:p>
        </p:txBody>
      </p:sp>
    </p:spTree>
    <p:extLst>
      <p:ext uri="{BB962C8B-B14F-4D97-AF65-F5344CB8AC3E}">
        <p14:creationId xmlns:p14="http://schemas.microsoft.com/office/powerpoint/2010/main" val="34351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1028636" rtl="0" eaLnBrk="1" latinLnBrk="0" hangingPunct="1">
        <a:lnSpc>
          <a:spcPct val="90000"/>
        </a:lnSpc>
        <a:spcBef>
          <a:spcPct val="0"/>
        </a:spcBef>
        <a:buNone/>
        <a:defRPr sz="49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9" indent="-257159" algn="l" defTabSz="1028636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49" kern="1200">
          <a:solidFill>
            <a:schemeClr val="tx1"/>
          </a:solidFill>
          <a:latin typeface="+mn-lt"/>
          <a:ea typeface="+mn-ea"/>
          <a:cs typeface="+mn-cs"/>
        </a:defRPr>
      </a:lvl1pPr>
      <a:lvl2pPr marL="771476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2pPr>
      <a:lvl3pPr marL="1285795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114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314431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828750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3343067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857386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4371705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1pPr>
      <a:lvl2pPr marL="514319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2pPr>
      <a:lvl3pPr marL="1028636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3pPr>
      <a:lvl4pPr marL="1542955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2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71591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3085910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600227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4114545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ED52A-56FA-754E-B48A-F5F80444AA68}"/>
              </a:ext>
            </a:extLst>
          </p:cNvPr>
          <p:cNvSpPr/>
          <p:nvPr userDrawn="1"/>
        </p:nvSpPr>
        <p:spPr>
          <a:xfrm>
            <a:off x="-1" y="0"/>
            <a:ext cx="10287000" cy="18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4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CEF68-AB98-3C4D-8BC0-36632E04ECA0}"/>
              </a:ext>
            </a:extLst>
          </p:cNvPr>
          <p:cNvSpPr/>
          <p:nvPr userDrawn="1"/>
        </p:nvSpPr>
        <p:spPr>
          <a:xfrm>
            <a:off x="1" y="16002000"/>
            <a:ext cx="102870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4"/>
          </a:p>
        </p:txBody>
      </p:sp>
    </p:spTree>
    <p:extLst>
      <p:ext uri="{BB962C8B-B14F-4D97-AF65-F5344CB8AC3E}">
        <p14:creationId xmlns:p14="http://schemas.microsoft.com/office/powerpoint/2010/main" val="83102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1028636" rtl="0" eaLnBrk="1" latinLnBrk="0" hangingPunct="1">
        <a:lnSpc>
          <a:spcPct val="90000"/>
        </a:lnSpc>
        <a:spcBef>
          <a:spcPct val="0"/>
        </a:spcBef>
        <a:buNone/>
        <a:defRPr sz="49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9" indent="-257159" algn="l" defTabSz="1028636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49" kern="1200">
          <a:solidFill>
            <a:schemeClr val="tx1"/>
          </a:solidFill>
          <a:latin typeface="+mn-lt"/>
          <a:ea typeface="+mn-ea"/>
          <a:cs typeface="+mn-cs"/>
        </a:defRPr>
      </a:lvl1pPr>
      <a:lvl2pPr marL="771476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2pPr>
      <a:lvl3pPr marL="1285795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114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314431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828750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3343067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857386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4371705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1pPr>
      <a:lvl2pPr marL="514319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2pPr>
      <a:lvl3pPr marL="1028636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3pPr>
      <a:lvl4pPr marL="1542955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2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71591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3085910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600227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4114545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8CEF68-AB98-3C4D-8BC0-36632E04ECA0}"/>
              </a:ext>
            </a:extLst>
          </p:cNvPr>
          <p:cNvSpPr/>
          <p:nvPr userDrawn="1"/>
        </p:nvSpPr>
        <p:spPr>
          <a:xfrm>
            <a:off x="1" y="16002000"/>
            <a:ext cx="10287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4"/>
          </a:p>
        </p:txBody>
      </p:sp>
    </p:spTree>
    <p:extLst>
      <p:ext uri="{BB962C8B-B14F-4D97-AF65-F5344CB8AC3E}">
        <p14:creationId xmlns:p14="http://schemas.microsoft.com/office/powerpoint/2010/main" val="391383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xStyles>
    <p:titleStyle>
      <a:lvl1pPr algn="l" defTabSz="1028636" rtl="0" eaLnBrk="1" latinLnBrk="0" hangingPunct="1">
        <a:lnSpc>
          <a:spcPct val="90000"/>
        </a:lnSpc>
        <a:spcBef>
          <a:spcPct val="0"/>
        </a:spcBef>
        <a:buNone/>
        <a:defRPr sz="49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9" indent="-257159" algn="l" defTabSz="1028636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49" kern="1200">
          <a:solidFill>
            <a:schemeClr val="tx1"/>
          </a:solidFill>
          <a:latin typeface="+mn-lt"/>
          <a:ea typeface="+mn-ea"/>
          <a:cs typeface="+mn-cs"/>
        </a:defRPr>
      </a:lvl1pPr>
      <a:lvl2pPr marL="771476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2pPr>
      <a:lvl3pPr marL="1285795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114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314431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828750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3343067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857386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4371705" indent="-257159" algn="l" defTabSz="10286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1pPr>
      <a:lvl2pPr marL="514319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2pPr>
      <a:lvl3pPr marL="1028636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3pPr>
      <a:lvl4pPr marL="1542955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2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71591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3085910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600227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4114545" algn="l" defTabSz="1028636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with long hair smiling&#10;&#10;Description automatically generated with low confidence">
            <a:extLst>
              <a:ext uri="{FF2B5EF4-FFF2-40B4-BE49-F238E27FC236}">
                <a16:creationId xmlns:a16="http://schemas.microsoft.com/office/drawing/2014/main" id="{E64203A2-E34C-4344-9A61-AE3EC515E65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6667" b="16667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70715-AB28-9141-B7A9-0946E0B82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493292"/>
            <a:ext cx="10286998" cy="2432628"/>
          </a:xfrm>
        </p:spPr>
        <p:txBody>
          <a:bodyPr/>
          <a:lstStyle/>
          <a:p>
            <a:pPr algn="ctr"/>
            <a:r>
              <a:rPr lang="en-US" dirty="0"/>
              <a:t>Congratulations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4FB43-4069-7A4A-BAA0-52668F6009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Congratulate </a:t>
            </a:r>
            <a:r>
              <a:rPr lang="en-US" dirty="0">
                <a:solidFill>
                  <a:schemeClr val="bg1"/>
                </a:solidFill>
              </a:rPr>
              <a:t>Ava </a:t>
            </a:r>
            <a:r>
              <a:rPr lang="en-US" dirty="0" err="1">
                <a:solidFill>
                  <a:schemeClr val="bg1"/>
                </a:solidFill>
              </a:rPr>
              <a:t>Sobrepera</a:t>
            </a:r>
            <a:r>
              <a:rPr lang="en-US" dirty="0"/>
              <a:t> for accepting a full-time offer at EY as a FSO Technology Consultant in their Hoboken, NJ office.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BD37C-93EA-C048-8705-52CE39206E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School of Information Studies</a:t>
            </a:r>
          </a:p>
          <a:p>
            <a:pPr algn="ctr"/>
            <a:r>
              <a:rPr lang="en-US" dirty="0"/>
              <a:t>Syracuse University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078EB-8B2F-8344-A655-9B88C5151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Employee</a:t>
            </a:r>
          </a:p>
        </p:txBody>
      </p:sp>
    </p:spTree>
    <p:extLst>
      <p:ext uri="{BB962C8B-B14F-4D97-AF65-F5344CB8AC3E}">
        <p14:creationId xmlns:p14="http://schemas.microsoft.com/office/powerpoint/2010/main" val="217112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64203A2-E34C-4344-9A61-AE3EC515E65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6667" b="16667"/>
          <a:stretch/>
        </p:blipFill>
        <p:spPr>
          <a:xfrm>
            <a:off x="-1" y="4734954"/>
            <a:ext cx="10287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70715-AB28-9141-B7A9-0946E0B82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493292"/>
            <a:ext cx="10286998" cy="2432628"/>
          </a:xfrm>
        </p:spPr>
        <p:txBody>
          <a:bodyPr/>
          <a:lstStyle/>
          <a:p>
            <a:pPr algn="ctr"/>
            <a:r>
              <a:rPr lang="en-US" dirty="0"/>
              <a:t>Congratulations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4FB43-4069-7A4A-BAA0-52668F6009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Congratulate </a:t>
            </a:r>
            <a:r>
              <a:rPr lang="en-US" dirty="0">
                <a:solidFill>
                  <a:schemeClr val="bg1"/>
                </a:solidFill>
              </a:rPr>
              <a:t>Max Flanagan </a:t>
            </a:r>
            <a:r>
              <a:rPr lang="en-US" dirty="0"/>
              <a:t>for accepting a full-time offer at IBM as an Associate Consultant in their New York City office.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BD37C-93EA-C048-8705-52CE39206E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School of Information Studies</a:t>
            </a:r>
          </a:p>
          <a:p>
            <a:pPr algn="ctr"/>
            <a:r>
              <a:rPr lang="en-US" dirty="0"/>
              <a:t>Syracuse University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078EB-8B2F-8344-A655-9B88C5151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Employee</a:t>
            </a:r>
          </a:p>
        </p:txBody>
      </p:sp>
    </p:spTree>
    <p:extLst>
      <p:ext uri="{BB962C8B-B14F-4D97-AF65-F5344CB8AC3E}">
        <p14:creationId xmlns:p14="http://schemas.microsoft.com/office/powerpoint/2010/main" val="283765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511DC3-B32C-674A-AC5D-441986AEA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4114" y="666244"/>
            <a:ext cx="7958772" cy="243262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Concentration: </a:t>
            </a:r>
          </a:p>
          <a:p>
            <a:r>
              <a:rPr lang="en-US" dirty="0"/>
              <a:t>Networking &amp; Cloud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0FFB7-979F-6646-A986-1247539730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Average Starting Salary: $62,500</a:t>
            </a:r>
          </a:p>
          <a:p>
            <a:pPr algn="ctr"/>
            <a:r>
              <a:rPr lang="en-US" dirty="0"/>
              <a:t>Learn more at [</a:t>
            </a:r>
            <a:r>
              <a:rPr lang="en-US" b="1" dirty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rPr>
              <a:t>ischool.syr.edu</a:t>
            </a:r>
            <a:r>
              <a:rPr lang="en-US" dirty="0"/>
              <a:t>]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AA59-83CA-E943-874E-197906111F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47768" y="3635271"/>
            <a:ext cx="7958772" cy="5620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Potential Jobs: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585F3-0195-0E45-B478-FD2DDF8D2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8288" y="5086350"/>
            <a:ext cx="7957733" cy="10382249"/>
          </a:xfrm>
        </p:spPr>
        <p:txBody>
          <a:bodyPr>
            <a:normAutofit/>
          </a:bodyPr>
          <a:lstStyle/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IT Administrator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IT Analyst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IT Applications Analyst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IT Applications and System Engineer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IT Business Analyst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IT Consultant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IT Coordinator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IT Support Assistant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IT Technician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Network Engineer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Network Support Engineer</a:t>
            </a:r>
          </a:p>
        </p:txBody>
      </p:sp>
    </p:spTree>
    <p:extLst>
      <p:ext uri="{BB962C8B-B14F-4D97-AF65-F5344CB8AC3E}">
        <p14:creationId xmlns:p14="http://schemas.microsoft.com/office/powerpoint/2010/main" val="9463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511DC3-B32C-674A-AC5D-441986AEA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4114" y="666244"/>
            <a:ext cx="7958772" cy="243262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Concentration: </a:t>
            </a:r>
          </a:p>
          <a:p>
            <a:r>
              <a:rPr lang="en-US" dirty="0"/>
              <a:t>Project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0FFB7-979F-6646-A986-1247539730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Average Starting Salary: $62,500</a:t>
            </a:r>
          </a:p>
          <a:p>
            <a:pPr algn="ctr"/>
            <a:r>
              <a:rPr lang="en-US" dirty="0"/>
              <a:t>Learn more at [</a:t>
            </a:r>
            <a:r>
              <a:rPr lang="en-US" b="1" dirty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rPr>
              <a:t>ischool.syr.edu</a:t>
            </a:r>
            <a:r>
              <a:rPr lang="en-US" dirty="0"/>
              <a:t>]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AA59-83CA-E943-874E-197906111F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47768" y="3635271"/>
            <a:ext cx="7958772" cy="5620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Potential Jobs: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585F3-0195-0E45-B478-FD2DDF8D2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8288" y="5086350"/>
            <a:ext cx="7957733" cy="10382249"/>
          </a:xfrm>
        </p:spPr>
        <p:txBody>
          <a:bodyPr>
            <a:normAutofit/>
          </a:bodyPr>
          <a:lstStyle/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IT Program Manager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IT Project Specialist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IT Risk Advisor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Jr. IT Project Manager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Scrum Master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Project Assistant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Project Associate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Project Coordinator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Project Manager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Project Portfolio Manager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Project Specialist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Product Manager</a:t>
            </a:r>
          </a:p>
        </p:txBody>
      </p:sp>
    </p:spTree>
    <p:extLst>
      <p:ext uri="{BB962C8B-B14F-4D97-AF65-F5344CB8AC3E}">
        <p14:creationId xmlns:p14="http://schemas.microsoft.com/office/powerpoint/2010/main" val="195596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64203A2-E34C-4344-9A61-AE3EC515E65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6667" b="16667"/>
          <a:stretch/>
        </p:blipFill>
        <p:spPr>
          <a:xfrm>
            <a:off x="-1" y="4734954"/>
            <a:ext cx="10287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70715-AB28-9141-B7A9-0946E0B82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493292"/>
            <a:ext cx="10286998" cy="2432628"/>
          </a:xfrm>
        </p:spPr>
        <p:txBody>
          <a:bodyPr/>
          <a:lstStyle/>
          <a:p>
            <a:pPr algn="ctr"/>
            <a:r>
              <a:rPr lang="en-US" dirty="0"/>
              <a:t>Congratulations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4FB43-4069-7A4A-BAA0-52668F6009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Congratulate </a:t>
            </a:r>
            <a:r>
              <a:rPr lang="en-US" dirty="0">
                <a:solidFill>
                  <a:schemeClr val="bg1"/>
                </a:solidFill>
              </a:rPr>
              <a:t>Ross </a:t>
            </a:r>
            <a:r>
              <a:rPr lang="en-US" dirty="0" err="1">
                <a:solidFill>
                  <a:schemeClr val="bg1"/>
                </a:solidFill>
              </a:rPr>
              <a:t>Geffner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for accepting an offer with EY as a Technology Consultant in their New York City office.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BD37C-93EA-C048-8705-52CE39206E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School of Information Studies</a:t>
            </a:r>
          </a:p>
          <a:p>
            <a:pPr algn="ctr"/>
            <a:r>
              <a:rPr lang="en-US" dirty="0"/>
              <a:t>Syracuse University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078EB-8B2F-8344-A655-9B88C5151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Employee</a:t>
            </a:r>
          </a:p>
        </p:txBody>
      </p:sp>
    </p:spTree>
    <p:extLst>
      <p:ext uri="{BB962C8B-B14F-4D97-AF65-F5344CB8AC3E}">
        <p14:creationId xmlns:p14="http://schemas.microsoft.com/office/powerpoint/2010/main" val="2100420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511DC3-B32C-674A-AC5D-441986AEA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4114" y="666244"/>
            <a:ext cx="7958772" cy="243262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Concentration: </a:t>
            </a:r>
          </a:p>
          <a:p>
            <a:r>
              <a:rPr lang="en-US" dirty="0"/>
              <a:t>Information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0FFB7-979F-6646-A986-1247539730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Average Starting Salary: $84,500</a:t>
            </a:r>
          </a:p>
          <a:p>
            <a:pPr algn="ctr"/>
            <a:r>
              <a:rPr lang="en-US" dirty="0"/>
              <a:t>Learn more at [</a:t>
            </a:r>
            <a:r>
              <a:rPr lang="en-US" b="1" dirty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rPr>
              <a:t>ischool.syr.edu</a:t>
            </a:r>
            <a:r>
              <a:rPr lang="en-US" dirty="0"/>
              <a:t>]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AA59-83CA-E943-874E-197906111F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47768" y="3635271"/>
            <a:ext cx="7958772" cy="5620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Potential Jobs: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585F3-0195-0E45-B478-FD2DDF8D2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8288" y="5086350"/>
            <a:ext cx="7957733" cy="10382249"/>
          </a:xfrm>
        </p:spPr>
        <p:txBody>
          <a:bodyPr>
            <a:normAutofit/>
          </a:bodyPr>
          <a:lstStyle/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IT Specialist (INFOSEC – Cyber Security)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Network Security Manager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Senior Analyst – IT Security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Security Analyst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Security Consulting Analyst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Security Services Consultant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Security Specialist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Cyber Analyst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Cyber Engineer/Analyst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Cyber Security Analyst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Cyber Security Compliance Specialist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Cyber Security Consultant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Cyber Security Engineer</a:t>
            </a:r>
          </a:p>
        </p:txBody>
      </p:sp>
    </p:spTree>
    <p:extLst>
      <p:ext uri="{BB962C8B-B14F-4D97-AF65-F5344CB8AC3E}">
        <p14:creationId xmlns:p14="http://schemas.microsoft.com/office/powerpoint/2010/main" val="676053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64203A2-E34C-4344-9A61-AE3EC515E65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1532" t="22734" b="7706"/>
          <a:stretch/>
        </p:blipFill>
        <p:spPr>
          <a:xfrm>
            <a:off x="0" y="4628316"/>
            <a:ext cx="10286999" cy="696463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70715-AB28-9141-B7A9-0946E0B82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493292"/>
            <a:ext cx="10286998" cy="2432628"/>
          </a:xfrm>
        </p:spPr>
        <p:txBody>
          <a:bodyPr/>
          <a:lstStyle/>
          <a:p>
            <a:pPr algn="ctr"/>
            <a:r>
              <a:rPr lang="en-US" dirty="0"/>
              <a:t>Congratulations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4FB43-4069-7A4A-BAA0-52668F6009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9650" y="12096750"/>
            <a:ext cx="8286750" cy="374225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Congratulate </a:t>
            </a:r>
            <a:r>
              <a:rPr lang="en-US" dirty="0">
                <a:solidFill>
                  <a:schemeClr val="bg1"/>
                </a:solidFill>
              </a:rPr>
              <a:t>Shruti Kadam </a:t>
            </a:r>
            <a:r>
              <a:rPr lang="en-US" dirty="0"/>
              <a:t>for accepting a summer internship at PwC as a Cyber Privacy &amp; Forensics Technology Consulting Intern in their New Yor City office.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BD37C-93EA-C048-8705-52CE39206E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School of Information Studies</a:t>
            </a:r>
          </a:p>
          <a:p>
            <a:pPr algn="ctr"/>
            <a:r>
              <a:rPr lang="en-US" dirty="0"/>
              <a:t>Syracuse University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078EB-8B2F-8344-A655-9B88C5151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1750954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64203A2-E34C-4344-9A61-AE3EC515E65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6667" b="16667"/>
          <a:stretch/>
        </p:blipFill>
        <p:spPr>
          <a:xfrm>
            <a:off x="-1" y="4734954"/>
            <a:ext cx="10287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70715-AB28-9141-B7A9-0946E0B82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493292"/>
            <a:ext cx="10286998" cy="2432628"/>
          </a:xfrm>
        </p:spPr>
        <p:txBody>
          <a:bodyPr/>
          <a:lstStyle/>
          <a:p>
            <a:pPr algn="ctr"/>
            <a:r>
              <a:rPr lang="en-US" dirty="0"/>
              <a:t>Congratulations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4FB43-4069-7A4A-BAA0-52668F6009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4110" y="12172950"/>
            <a:ext cx="8298779" cy="3700880"/>
          </a:xfrm>
        </p:spPr>
        <p:txBody>
          <a:bodyPr>
            <a:normAutofit/>
          </a:bodyPr>
          <a:lstStyle/>
          <a:p>
            <a:r>
              <a:rPr lang="en-US" sz="3600" dirty="0"/>
              <a:t>Congratulate </a:t>
            </a:r>
            <a:r>
              <a:rPr lang="en-US" sz="3600" dirty="0">
                <a:solidFill>
                  <a:schemeClr val="bg1"/>
                </a:solidFill>
              </a:rPr>
              <a:t>Steven </a:t>
            </a:r>
            <a:r>
              <a:rPr lang="en-US" sz="3600" dirty="0" err="1">
                <a:solidFill>
                  <a:schemeClr val="bg1"/>
                </a:solidFill>
              </a:rPr>
              <a:t>Sfikas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/>
              <a:t>for accepting a full-time offer at EY in the Consultant development Program – Technology Consulting in their Manhattan West, NY office.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BD37C-93EA-C048-8705-52CE39206E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School of Information Studies</a:t>
            </a:r>
          </a:p>
          <a:p>
            <a:pPr algn="ctr"/>
            <a:r>
              <a:rPr lang="en-US" dirty="0"/>
              <a:t>Syracuse University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078EB-8B2F-8344-A655-9B88C5151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Employee</a:t>
            </a:r>
          </a:p>
        </p:txBody>
      </p:sp>
    </p:spTree>
    <p:extLst>
      <p:ext uri="{BB962C8B-B14F-4D97-AF65-F5344CB8AC3E}">
        <p14:creationId xmlns:p14="http://schemas.microsoft.com/office/powerpoint/2010/main" val="2812930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64203A2-E34C-4344-9A61-AE3EC515E65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25000" b="25000"/>
          <a:stretch/>
        </p:blipFill>
        <p:spPr>
          <a:xfrm>
            <a:off x="-1" y="4734954"/>
            <a:ext cx="10287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70715-AB28-9141-B7A9-0946E0B82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493292"/>
            <a:ext cx="10286998" cy="2432628"/>
          </a:xfrm>
        </p:spPr>
        <p:txBody>
          <a:bodyPr/>
          <a:lstStyle/>
          <a:p>
            <a:pPr algn="ctr"/>
            <a:r>
              <a:rPr lang="en-US" dirty="0"/>
              <a:t>Congratulations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4FB43-4069-7A4A-BAA0-52668F6009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4110" y="12172950"/>
            <a:ext cx="8298779" cy="3700880"/>
          </a:xfrm>
        </p:spPr>
        <p:txBody>
          <a:bodyPr>
            <a:normAutofit/>
          </a:bodyPr>
          <a:lstStyle/>
          <a:p>
            <a:r>
              <a:rPr lang="en-US" sz="3600" dirty="0"/>
              <a:t>Congratulate </a:t>
            </a:r>
            <a:r>
              <a:rPr lang="en-US" sz="3600" dirty="0">
                <a:solidFill>
                  <a:schemeClr val="bg1"/>
                </a:solidFill>
              </a:rPr>
              <a:t>Sydney Fogelman </a:t>
            </a:r>
            <a:r>
              <a:rPr lang="en-US" sz="3600" dirty="0"/>
              <a:t>for accepting a full-time offer at EY as a FSO Technology Consultant in their New York City Hudson Yards office.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BD37C-93EA-C048-8705-52CE39206E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School of Information Studies</a:t>
            </a:r>
          </a:p>
          <a:p>
            <a:pPr algn="ctr"/>
            <a:r>
              <a:rPr lang="en-US" dirty="0"/>
              <a:t>Syracuse University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078EB-8B2F-8344-A655-9B88C5151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Employee</a:t>
            </a:r>
          </a:p>
        </p:txBody>
      </p:sp>
    </p:spTree>
    <p:extLst>
      <p:ext uri="{BB962C8B-B14F-4D97-AF65-F5344CB8AC3E}">
        <p14:creationId xmlns:p14="http://schemas.microsoft.com/office/powerpoint/2010/main" val="263768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511DC3-B32C-674A-AC5D-441986AEA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4114" y="666244"/>
            <a:ext cx="7958772" cy="243262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Concentration: </a:t>
            </a:r>
          </a:p>
          <a:p>
            <a:r>
              <a:rPr lang="en-US" dirty="0"/>
              <a:t>Web Design &amp;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0FFB7-979F-6646-A986-1247539730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Average Starting Salary: $60,000</a:t>
            </a:r>
          </a:p>
          <a:p>
            <a:pPr algn="ctr"/>
            <a:r>
              <a:rPr lang="en-US" dirty="0"/>
              <a:t>Learn more at [</a:t>
            </a:r>
            <a:r>
              <a:rPr lang="en-US" b="1" dirty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rPr>
              <a:t>ischool.syr.edu</a:t>
            </a:r>
            <a:r>
              <a:rPr lang="en-US" dirty="0"/>
              <a:t>]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AA59-83CA-E943-874E-197906111F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47768" y="3635271"/>
            <a:ext cx="7958772" cy="5620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Potential Jobs: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585F3-0195-0E45-B478-FD2DDF8D2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8288" y="5086350"/>
            <a:ext cx="7957733" cy="10382249"/>
          </a:xfrm>
        </p:spPr>
        <p:txBody>
          <a:bodyPr>
            <a:normAutofit/>
          </a:bodyPr>
          <a:lstStyle/>
          <a:p>
            <a:pPr lvl="3">
              <a:lnSpc>
                <a:spcPts val="7000"/>
              </a:lnSpc>
              <a:spcBef>
                <a:spcPts val="0"/>
              </a:spcBef>
            </a:pPr>
            <a:r>
              <a:rPr lang="en-US" dirty="0"/>
              <a:t>Marketing Web Producer</a:t>
            </a:r>
          </a:p>
          <a:p>
            <a:pPr lvl="3">
              <a:lnSpc>
                <a:spcPts val="7000"/>
              </a:lnSpc>
              <a:spcBef>
                <a:spcPts val="0"/>
              </a:spcBef>
            </a:pPr>
            <a:r>
              <a:rPr lang="en-US" dirty="0"/>
              <a:t>Mobile/Web designer and developer</a:t>
            </a:r>
          </a:p>
          <a:p>
            <a:pPr lvl="3">
              <a:lnSpc>
                <a:spcPts val="7000"/>
              </a:lnSpc>
              <a:spcBef>
                <a:spcPts val="0"/>
              </a:spcBef>
            </a:pPr>
            <a:r>
              <a:rPr lang="en-US" dirty="0"/>
              <a:t>New Media Operations Manager</a:t>
            </a:r>
          </a:p>
          <a:p>
            <a:pPr lvl="3">
              <a:lnSpc>
                <a:spcPts val="7000"/>
              </a:lnSpc>
              <a:spcBef>
                <a:spcPts val="0"/>
              </a:spcBef>
            </a:pPr>
            <a:r>
              <a:rPr lang="en-US" dirty="0"/>
              <a:t>Web Analyst</a:t>
            </a:r>
          </a:p>
          <a:p>
            <a:pPr lvl="3">
              <a:lnSpc>
                <a:spcPts val="7000"/>
              </a:lnSpc>
              <a:spcBef>
                <a:spcPts val="0"/>
              </a:spcBef>
            </a:pPr>
            <a:r>
              <a:rPr lang="en-US" dirty="0"/>
              <a:t>Web Developer</a:t>
            </a:r>
          </a:p>
          <a:p>
            <a:pPr lvl="3">
              <a:lnSpc>
                <a:spcPts val="7000"/>
              </a:lnSpc>
              <a:spcBef>
                <a:spcPts val="0"/>
              </a:spcBef>
            </a:pPr>
            <a:r>
              <a:rPr lang="en-US" dirty="0"/>
              <a:t>Web developer/Consultant</a:t>
            </a:r>
          </a:p>
          <a:p>
            <a:pPr lvl="3">
              <a:lnSpc>
                <a:spcPts val="7000"/>
              </a:lnSpc>
              <a:spcBef>
                <a:spcPts val="0"/>
              </a:spcBef>
            </a:pPr>
            <a:r>
              <a:rPr lang="en-US" dirty="0"/>
              <a:t>Front-End Developer</a:t>
            </a:r>
          </a:p>
          <a:p>
            <a:pPr lvl="3">
              <a:lnSpc>
                <a:spcPts val="7000"/>
              </a:lnSpc>
              <a:spcBef>
                <a:spcPts val="0"/>
              </a:spcBef>
            </a:pPr>
            <a:r>
              <a:rPr lang="en-US" dirty="0"/>
              <a:t>Front-End Web developer</a:t>
            </a:r>
          </a:p>
        </p:txBody>
      </p:sp>
    </p:spTree>
    <p:extLst>
      <p:ext uri="{BB962C8B-B14F-4D97-AF65-F5344CB8AC3E}">
        <p14:creationId xmlns:p14="http://schemas.microsoft.com/office/powerpoint/2010/main" val="223503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64203A2-E34C-4344-9A61-AE3EC515E65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6667" b="16667"/>
          <a:stretch/>
        </p:blipFill>
        <p:spPr>
          <a:xfrm>
            <a:off x="-1" y="4734954"/>
            <a:ext cx="10287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70715-AB28-9141-B7A9-0946E0B82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493292"/>
            <a:ext cx="10286998" cy="2432628"/>
          </a:xfrm>
        </p:spPr>
        <p:txBody>
          <a:bodyPr/>
          <a:lstStyle/>
          <a:p>
            <a:pPr algn="ctr"/>
            <a:r>
              <a:rPr lang="en-US" dirty="0"/>
              <a:t>Congratulations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4FB43-4069-7A4A-BAA0-52668F6009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Congratulate </a:t>
            </a:r>
            <a:r>
              <a:rPr lang="en-US" dirty="0">
                <a:solidFill>
                  <a:schemeClr val="bg1"/>
                </a:solidFill>
              </a:rPr>
              <a:t>Caroline </a:t>
            </a:r>
            <a:r>
              <a:rPr lang="en-US" dirty="0" err="1">
                <a:solidFill>
                  <a:schemeClr val="bg1"/>
                </a:solidFill>
              </a:rPr>
              <a:t>Katman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for accepting a full-time offer at IBM as an Associate Consultant – Data technology Transformation in their Chicago, IL office.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BD37C-93EA-C048-8705-52CE39206E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School of Information Studies</a:t>
            </a:r>
          </a:p>
          <a:p>
            <a:pPr algn="ctr"/>
            <a:r>
              <a:rPr lang="en-US" dirty="0"/>
              <a:t>Syracuse University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078EB-8B2F-8344-A655-9B88C5151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Employee</a:t>
            </a:r>
          </a:p>
        </p:txBody>
      </p:sp>
    </p:spTree>
    <p:extLst>
      <p:ext uri="{BB962C8B-B14F-4D97-AF65-F5344CB8AC3E}">
        <p14:creationId xmlns:p14="http://schemas.microsoft.com/office/powerpoint/2010/main" val="184647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64203A2-E34C-4344-9A61-AE3EC515E65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6667" b="16667"/>
          <a:stretch/>
        </p:blipFill>
        <p:spPr>
          <a:xfrm>
            <a:off x="-1" y="4734954"/>
            <a:ext cx="10287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70715-AB28-9141-B7A9-0946E0B82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493292"/>
            <a:ext cx="10286998" cy="2432628"/>
          </a:xfrm>
        </p:spPr>
        <p:txBody>
          <a:bodyPr/>
          <a:lstStyle/>
          <a:p>
            <a:pPr algn="ctr"/>
            <a:r>
              <a:rPr lang="en-US" dirty="0"/>
              <a:t>Congratulations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4FB43-4069-7A4A-BAA0-52668F6009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Congratulate </a:t>
            </a:r>
            <a:r>
              <a:rPr lang="en-US" dirty="0">
                <a:solidFill>
                  <a:schemeClr val="bg1"/>
                </a:solidFill>
              </a:rPr>
              <a:t>Caroline Oakland </a:t>
            </a:r>
            <a:r>
              <a:rPr lang="en-US" dirty="0"/>
              <a:t>for accepting a full-time offer at RSM US LLP as a </a:t>
            </a:r>
            <a:r>
              <a:rPr lang="en-US" dirty="0" err="1"/>
              <a:t>Consultanting</a:t>
            </a:r>
            <a:r>
              <a:rPr lang="en-US" dirty="0"/>
              <a:t> Associate in their New York City office.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BD37C-93EA-C048-8705-52CE39206E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School of Information Studies</a:t>
            </a:r>
          </a:p>
          <a:p>
            <a:pPr algn="ctr"/>
            <a:r>
              <a:rPr lang="en-US" dirty="0"/>
              <a:t>Syracuse University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078EB-8B2F-8344-A655-9B88C5151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Employee</a:t>
            </a:r>
          </a:p>
        </p:txBody>
      </p:sp>
    </p:spTree>
    <p:extLst>
      <p:ext uri="{BB962C8B-B14F-4D97-AF65-F5344CB8AC3E}">
        <p14:creationId xmlns:p14="http://schemas.microsoft.com/office/powerpoint/2010/main" val="213099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511DC3-B32C-674A-AC5D-441986AEA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Concentration: Data Analytics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0FFB7-979F-6646-A986-1247539730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Average Starting Salary: $76,000</a:t>
            </a:r>
          </a:p>
          <a:p>
            <a:pPr algn="ctr"/>
            <a:r>
              <a:rPr lang="en-US" dirty="0"/>
              <a:t>Learn more at [</a:t>
            </a:r>
            <a:r>
              <a:rPr lang="en-US" b="1" dirty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rPr>
              <a:t>ischool.syr.edu</a:t>
            </a:r>
            <a:r>
              <a:rPr lang="en-US" dirty="0"/>
              <a:t>]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AA59-83CA-E943-874E-197906111F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47768" y="3635271"/>
            <a:ext cx="7958772" cy="5620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Potential Jobs: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585F3-0195-0E45-B478-FD2DDF8D2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8288" y="5086350"/>
            <a:ext cx="7957733" cy="10382249"/>
          </a:xfrm>
        </p:spPr>
        <p:txBody>
          <a:bodyPr>
            <a:normAutofit/>
          </a:bodyPr>
          <a:lstStyle/>
          <a:p>
            <a:pPr lvl="3">
              <a:lnSpc>
                <a:spcPts val="4500"/>
              </a:lnSpc>
              <a:spcBef>
                <a:spcPts val="0"/>
              </a:spcBef>
            </a:pPr>
            <a:r>
              <a:rPr lang="en-US" dirty="0"/>
              <a:t>Data Analysis and Quality Specialist</a:t>
            </a:r>
          </a:p>
          <a:p>
            <a:pPr lvl="3">
              <a:lnSpc>
                <a:spcPts val="4500"/>
              </a:lnSpc>
              <a:spcBef>
                <a:spcPts val="0"/>
              </a:spcBef>
            </a:pPr>
            <a:r>
              <a:rPr lang="en-US" dirty="0"/>
              <a:t>Data Analyst</a:t>
            </a:r>
          </a:p>
          <a:p>
            <a:pPr lvl="3">
              <a:lnSpc>
                <a:spcPts val="4500"/>
              </a:lnSpc>
              <a:spcBef>
                <a:spcPts val="0"/>
              </a:spcBef>
            </a:pPr>
            <a:r>
              <a:rPr lang="en-US" dirty="0"/>
              <a:t>Data Engineer</a:t>
            </a:r>
          </a:p>
          <a:p>
            <a:pPr lvl="3">
              <a:lnSpc>
                <a:spcPts val="4500"/>
              </a:lnSpc>
              <a:spcBef>
                <a:spcPts val="0"/>
              </a:spcBef>
            </a:pPr>
            <a:r>
              <a:rPr lang="en-US" dirty="0"/>
              <a:t>Data Implementation Analyst</a:t>
            </a:r>
          </a:p>
          <a:p>
            <a:pPr lvl="3">
              <a:lnSpc>
                <a:spcPts val="4500"/>
              </a:lnSpc>
              <a:spcBef>
                <a:spcPts val="0"/>
              </a:spcBef>
            </a:pPr>
            <a:r>
              <a:rPr lang="en-US" dirty="0"/>
              <a:t>Data Mining Analyst</a:t>
            </a:r>
          </a:p>
          <a:p>
            <a:pPr lvl="3">
              <a:lnSpc>
                <a:spcPts val="4500"/>
              </a:lnSpc>
              <a:spcBef>
                <a:spcPts val="0"/>
              </a:spcBef>
            </a:pPr>
            <a:r>
              <a:rPr lang="en-US" dirty="0"/>
              <a:t>Data Modeler</a:t>
            </a:r>
          </a:p>
          <a:p>
            <a:pPr lvl="3">
              <a:lnSpc>
                <a:spcPts val="4500"/>
              </a:lnSpc>
              <a:spcBef>
                <a:spcPts val="0"/>
              </a:spcBef>
            </a:pPr>
            <a:r>
              <a:rPr lang="en-US" dirty="0"/>
              <a:t>Data Processor</a:t>
            </a:r>
          </a:p>
          <a:p>
            <a:pPr lvl="3">
              <a:lnSpc>
                <a:spcPts val="4500"/>
              </a:lnSpc>
              <a:spcBef>
                <a:spcPts val="0"/>
              </a:spcBef>
            </a:pPr>
            <a:r>
              <a:rPr lang="en-US" dirty="0"/>
              <a:t>Data Scientist</a:t>
            </a:r>
          </a:p>
          <a:p>
            <a:pPr lvl="3">
              <a:lnSpc>
                <a:spcPts val="4500"/>
              </a:lnSpc>
              <a:spcBef>
                <a:spcPts val="0"/>
              </a:spcBef>
            </a:pPr>
            <a:r>
              <a:rPr lang="en-US" dirty="0"/>
              <a:t>Data Specialist</a:t>
            </a:r>
          </a:p>
          <a:p>
            <a:pPr lvl="3">
              <a:lnSpc>
                <a:spcPts val="4500"/>
              </a:lnSpc>
              <a:spcBef>
                <a:spcPts val="0"/>
              </a:spcBef>
            </a:pPr>
            <a:r>
              <a:rPr lang="en-US" dirty="0"/>
              <a:t>Data Visualization Designer</a:t>
            </a:r>
          </a:p>
          <a:p>
            <a:pPr lvl="3">
              <a:lnSpc>
                <a:spcPts val="4500"/>
              </a:lnSpc>
              <a:spcBef>
                <a:spcPts val="0"/>
              </a:spcBef>
            </a:pPr>
            <a:r>
              <a:rPr lang="en-US" dirty="0"/>
              <a:t>Database Administrator</a:t>
            </a:r>
          </a:p>
          <a:p>
            <a:pPr lvl="3">
              <a:lnSpc>
                <a:spcPts val="4500"/>
              </a:lnSpc>
              <a:spcBef>
                <a:spcPts val="0"/>
              </a:spcBef>
            </a:pPr>
            <a:r>
              <a:rPr lang="en-US" dirty="0"/>
              <a:t>Database Analyst</a:t>
            </a:r>
          </a:p>
          <a:p>
            <a:pPr lvl="3">
              <a:lnSpc>
                <a:spcPts val="4500"/>
              </a:lnSpc>
              <a:spcBef>
                <a:spcPts val="0"/>
              </a:spcBef>
            </a:pPr>
            <a:r>
              <a:rPr lang="en-US" dirty="0"/>
              <a:t>Database Management Specialist</a:t>
            </a:r>
          </a:p>
          <a:p>
            <a:pPr lvl="3">
              <a:lnSpc>
                <a:spcPts val="4500"/>
              </a:lnSpc>
              <a:spcBef>
                <a:spcPts val="0"/>
              </a:spcBef>
            </a:pPr>
            <a:r>
              <a:rPr lang="en-US" dirty="0"/>
              <a:t>Database Software Engineer</a:t>
            </a:r>
          </a:p>
          <a:p>
            <a:pPr lvl="3">
              <a:lnSpc>
                <a:spcPts val="4500"/>
              </a:lnSpc>
              <a:spcBef>
                <a:spcPts val="0"/>
              </a:spcBef>
            </a:pPr>
            <a:r>
              <a:rPr lang="en-US" dirty="0"/>
              <a:t>SQL/Business Intelligence Analyst</a:t>
            </a:r>
          </a:p>
          <a:p>
            <a:pPr lvl="3">
              <a:lnSpc>
                <a:spcPts val="4500"/>
              </a:lnSpc>
              <a:spcBef>
                <a:spcPts val="0"/>
              </a:spcBef>
            </a:pPr>
            <a:r>
              <a:rPr lang="en-US" dirty="0"/>
              <a:t>Product Data Analyst</a:t>
            </a:r>
          </a:p>
        </p:txBody>
      </p:sp>
    </p:spTree>
    <p:extLst>
      <p:ext uri="{BB962C8B-B14F-4D97-AF65-F5344CB8AC3E}">
        <p14:creationId xmlns:p14="http://schemas.microsoft.com/office/powerpoint/2010/main" val="411258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64203A2-E34C-4344-9A61-AE3EC515E65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30340" b="30340"/>
          <a:stretch/>
        </p:blipFill>
        <p:spPr>
          <a:xfrm>
            <a:off x="-1" y="4734954"/>
            <a:ext cx="10287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70715-AB28-9141-B7A9-0946E0B82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493292"/>
            <a:ext cx="10286998" cy="2432628"/>
          </a:xfrm>
        </p:spPr>
        <p:txBody>
          <a:bodyPr/>
          <a:lstStyle/>
          <a:p>
            <a:pPr algn="ctr"/>
            <a:r>
              <a:rPr lang="en-US" dirty="0"/>
              <a:t>Congratulations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4FB43-4069-7A4A-BAA0-52668F6009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Congratulate </a:t>
            </a:r>
            <a:r>
              <a:rPr lang="en-US" dirty="0">
                <a:solidFill>
                  <a:schemeClr val="bg1"/>
                </a:solidFill>
              </a:rPr>
              <a:t>Davis Horowitz </a:t>
            </a:r>
            <a:r>
              <a:rPr lang="en-US" dirty="0"/>
              <a:t>for accepting a full-time job offer Deloitte as a PMO Apprentice in their Global Digital Application Studios program located in Chicago.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BD37C-93EA-C048-8705-52CE39206E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School of Information Studies</a:t>
            </a:r>
          </a:p>
          <a:p>
            <a:pPr algn="ctr"/>
            <a:r>
              <a:rPr lang="en-US" dirty="0"/>
              <a:t>Syracuse University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078EB-8B2F-8344-A655-9B88C5151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Employee</a:t>
            </a:r>
          </a:p>
        </p:txBody>
      </p:sp>
    </p:spTree>
    <p:extLst>
      <p:ext uri="{BB962C8B-B14F-4D97-AF65-F5344CB8AC3E}">
        <p14:creationId xmlns:p14="http://schemas.microsoft.com/office/powerpoint/2010/main" val="115840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511DC3-B32C-674A-AC5D-441986AEA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4114" y="666244"/>
            <a:ext cx="7958772" cy="24326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Concentration: </a:t>
            </a:r>
          </a:p>
          <a:p>
            <a:r>
              <a:rPr lang="en-US" dirty="0"/>
              <a:t>Digital Retail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0FFB7-979F-6646-A986-1247539730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Average Starting Salary: $60,000</a:t>
            </a:r>
          </a:p>
          <a:p>
            <a:pPr algn="ctr"/>
            <a:r>
              <a:rPr lang="en-US" dirty="0"/>
              <a:t>Learn more at [</a:t>
            </a:r>
            <a:r>
              <a:rPr lang="en-US" b="1" dirty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rPr>
              <a:t>ischool.syr.edu</a:t>
            </a:r>
            <a:r>
              <a:rPr lang="en-US" dirty="0"/>
              <a:t>]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AA59-83CA-E943-874E-197906111F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47768" y="3635271"/>
            <a:ext cx="7958772" cy="5620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Potential Jobs: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585F3-0195-0E45-B478-FD2DDF8D2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8288" y="5086350"/>
            <a:ext cx="7957733" cy="10382249"/>
          </a:xfrm>
        </p:spPr>
        <p:txBody>
          <a:bodyPr>
            <a:normAutofit/>
          </a:bodyPr>
          <a:lstStyle/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Marketing Analyst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Digital Data Analyst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Digital Imaging Assistant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Digital Marketing Analyst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Digital Operations</a:t>
            </a:r>
          </a:p>
          <a:p>
            <a:pPr lvl="3">
              <a:lnSpc>
                <a:spcPts val="6000"/>
              </a:lnSpc>
              <a:spcBef>
                <a:spcPts val="0"/>
              </a:spcBef>
            </a:pPr>
            <a:r>
              <a:rPr lang="en-US" dirty="0"/>
              <a:t>Digital Strategy Manager</a:t>
            </a:r>
          </a:p>
        </p:txBody>
      </p:sp>
    </p:spTree>
    <p:extLst>
      <p:ext uri="{BB962C8B-B14F-4D97-AF65-F5344CB8AC3E}">
        <p14:creationId xmlns:p14="http://schemas.microsoft.com/office/powerpoint/2010/main" val="210338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84632B-1B2F-C247-A176-A35A259ED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Still Looking for an Internship or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D6687-5625-0041-8DC5-33DA052A07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Learn more at [</a:t>
            </a:r>
            <a:r>
              <a:rPr lang="en-US" b="1" dirty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rPr>
              <a:t>syr.joinhandshake.com</a:t>
            </a:r>
            <a:r>
              <a:rPr lang="en-US" dirty="0"/>
              <a:t>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882E3-21FD-3E4F-AEE3-F6435639C6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8288" y="10097548"/>
            <a:ext cx="7957734" cy="5534010"/>
          </a:xfrm>
        </p:spPr>
        <p:txBody>
          <a:bodyPr>
            <a:normAutofit/>
          </a:bodyPr>
          <a:lstStyle/>
          <a:p>
            <a:r>
              <a:rPr lang="en-US" sz="6600" dirty="0"/>
              <a:t>You can book an appointment with </a:t>
            </a:r>
          </a:p>
          <a:p>
            <a:r>
              <a:rPr lang="en-US" sz="6600" dirty="0"/>
              <a:t>iSchool Career Services </a:t>
            </a:r>
          </a:p>
          <a:p>
            <a:r>
              <a:rPr lang="en-US" sz="6600" dirty="0"/>
              <a:t>by visiting Handshake</a:t>
            </a:r>
          </a:p>
        </p:txBody>
      </p:sp>
      <p:pic>
        <p:nvPicPr>
          <p:cNvPr id="7" name="Picture Placeholder 6" descr="Icon&#10;&#10;Description automatically generated">
            <a:extLst>
              <a:ext uri="{FF2B5EF4-FFF2-40B4-BE49-F238E27FC236}">
                <a16:creationId xmlns:a16="http://schemas.microsoft.com/office/drawing/2014/main" id="{F757E6C4-9903-4672-8F7C-987D9616094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22033" b="22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526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84632B-1B2F-C247-A176-A35A259ED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7768" y="5101270"/>
            <a:ext cx="7958772" cy="5242880"/>
          </a:xfrm>
        </p:spPr>
        <p:txBody>
          <a:bodyPr>
            <a:normAutofit fontScale="92500"/>
          </a:bodyPr>
          <a:lstStyle/>
          <a:p>
            <a:pPr algn="ctr">
              <a:lnSpc>
                <a:spcPts val="7000"/>
              </a:lnSpc>
            </a:pPr>
            <a:r>
              <a:rPr lang="en-US" sz="8000" dirty="0"/>
              <a:t>Did you land a summer internship? </a:t>
            </a:r>
            <a:br>
              <a:rPr lang="en-US" sz="8000" dirty="0"/>
            </a:br>
            <a:r>
              <a:rPr lang="en-US" sz="8000" dirty="0"/>
              <a:t>…Are you looking to earn academic credit?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D6687-5625-0041-8DC5-33DA052A07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2363" y="16522347"/>
            <a:ext cx="8129582" cy="1238602"/>
          </a:xfrm>
        </p:spPr>
        <p:txBody>
          <a:bodyPr/>
          <a:lstStyle/>
          <a:p>
            <a:pPr algn="ctr"/>
            <a:r>
              <a:rPr lang="en-US" dirty="0"/>
              <a:t>(no retroactive internship credit can be earned)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882E3-21FD-3E4F-AEE3-F6435639C6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8288" y="10614112"/>
            <a:ext cx="7957734" cy="5017445"/>
          </a:xfrm>
        </p:spPr>
        <p:txBody>
          <a:bodyPr>
            <a:normAutofit/>
          </a:bodyPr>
          <a:lstStyle/>
          <a:p>
            <a:r>
              <a:rPr lang="en-US" dirty="0"/>
              <a:t>Ask to speak with </a:t>
            </a:r>
          </a:p>
          <a:p>
            <a:r>
              <a:rPr lang="en-US" dirty="0"/>
              <a:t>Kathy Benjamin </a:t>
            </a:r>
          </a:p>
          <a:p>
            <a:r>
              <a:rPr lang="en-US" dirty="0"/>
              <a:t>and she can help you register for internship credit. </a:t>
            </a:r>
          </a:p>
          <a:p>
            <a:endParaRPr lang="en-US" sz="32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757E6C4-9903-4672-8F7C-987D9616094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9877" r="8950"/>
          <a:stretch/>
        </p:blipFill>
        <p:spPr>
          <a:xfrm>
            <a:off x="-23468" y="0"/>
            <a:ext cx="10333935" cy="4435916"/>
          </a:xfrm>
        </p:spPr>
      </p:pic>
    </p:spTree>
    <p:extLst>
      <p:ext uri="{BB962C8B-B14F-4D97-AF65-F5344CB8AC3E}">
        <p14:creationId xmlns:p14="http://schemas.microsoft.com/office/powerpoint/2010/main" val="274542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64203A2-E34C-4344-9A61-AE3EC515E65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6667" b="16667"/>
          <a:stretch/>
        </p:blipFill>
        <p:spPr>
          <a:xfrm>
            <a:off x="-1" y="4734954"/>
            <a:ext cx="10287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70715-AB28-9141-B7A9-0946E0B82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493292"/>
            <a:ext cx="10286998" cy="2432628"/>
          </a:xfrm>
        </p:spPr>
        <p:txBody>
          <a:bodyPr/>
          <a:lstStyle/>
          <a:p>
            <a:pPr algn="ctr"/>
            <a:r>
              <a:rPr lang="en-US" dirty="0"/>
              <a:t>Congratulations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4FB43-4069-7A4A-BAA0-52668F6009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Congratulate </a:t>
            </a:r>
            <a:r>
              <a:rPr lang="en-US" dirty="0">
                <a:solidFill>
                  <a:schemeClr val="bg1"/>
                </a:solidFill>
              </a:rPr>
              <a:t>Jenna </a:t>
            </a:r>
            <a:r>
              <a:rPr lang="en-US" dirty="0" err="1">
                <a:solidFill>
                  <a:schemeClr val="bg1"/>
                </a:solidFill>
              </a:rPr>
              <a:t>Bresalier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for securing an internship with KPMG as a Cyber Security Consultant for Summer 2022.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BD37C-93EA-C048-8705-52CE39206E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School of Information Studies</a:t>
            </a:r>
          </a:p>
          <a:p>
            <a:pPr algn="ctr"/>
            <a:r>
              <a:rPr lang="en-US" dirty="0"/>
              <a:t>Syracuse University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078EB-8B2F-8344-A655-9B88C5151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306047337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4">
  <a:themeElements>
    <a:clrScheme name="Custom 7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5B9BD5"/>
      </a:accent5>
      <a:accent6>
        <a:srgbClr val="F769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332527-0123-9149-9853-94423347528B}" vid="{AFD95026-1FEC-4540-B43B-2BDEAE418914}"/>
    </a:ext>
  </a:extLst>
</a:theme>
</file>

<file path=ppt/theme/theme2.xml><?xml version="1.0" encoding="utf-8"?>
<a:theme xmlns:a="http://schemas.openxmlformats.org/drawingml/2006/main" name="Theme 3">
  <a:themeElements>
    <a:clrScheme name="Custom 7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5B9BD5"/>
      </a:accent5>
      <a:accent6>
        <a:srgbClr val="F769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332527-0123-9149-9853-94423347528B}" vid="{E6FB2935-EE18-7C4C-B4B3-CCF993F04CCA}"/>
    </a:ext>
  </a:extLst>
</a:theme>
</file>

<file path=ppt/theme/theme3.xml><?xml version="1.0" encoding="utf-8"?>
<a:theme xmlns:a="http://schemas.openxmlformats.org/drawingml/2006/main" name="Theme 1">
  <a:themeElements>
    <a:clrScheme name="Custom 7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5B9BD5"/>
      </a:accent5>
      <a:accent6>
        <a:srgbClr val="F769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332527-0123-9149-9853-94423347528B}" vid="{0F45E218-B431-2444-81C8-5EA0A49D2B3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1537</TotalTime>
  <Words>715</Words>
  <Application>Microsoft Office PowerPoint</Application>
  <PresentationFormat>Custom</PresentationFormat>
  <Paragraphs>155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Sherman Sans Bold</vt:lpstr>
      <vt:lpstr>Sherman Sans Book</vt:lpstr>
      <vt:lpstr>Theme 4</vt:lpstr>
      <vt:lpstr>Theme 3</vt:lpstr>
      <vt:lpstr>Theme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convocation</dc:title>
  <dc:creator>mmclarke</dc:creator>
  <cp:lastModifiedBy>Roger Merrill</cp:lastModifiedBy>
  <cp:revision>56</cp:revision>
  <dcterms:created xsi:type="dcterms:W3CDTF">2014-08-07T12:49:35Z</dcterms:created>
  <dcterms:modified xsi:type="dcterms:W3CDTF">2022-01-05T20:01:56Z</dcterms:modified>
</cp:coreProperties>
</file>